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6.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7.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8.xml" ContentType="application/vnd.openxmlformats-officedocument.theme+xml"/>
  <Override PartName="/ppt/slideLayouts/slideLayout129.xml" ContentType="application/vnd.openxmlformats-officedocument.presentationml.slideLayout+xml"/>
  <Override PartName="/ppt/theme/theme9.xml" ContentType="application/vnd.openxmlformats-officedocument.theme+xml"/>
  <Override PartName="/ppt/slideLayouts/slideLayout13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2" r:id="rId1"/>
    <p:sldMasterId id="2147484410" r:id="rId2"/>
    <p:sldMasterId id="2147484427" r:id="rId3"/>
    <p:sldMasterId id="2147484444" r:id="rId4"/>
    <p:sldMasterId id="2147484461" r:id="rId5"/>
    <p:sldMasterId id="2147484478" r:id="rId6"/>
    <p:sldMasterId id="2147484495" r:id="rId7"/>
    <p:sldMasterId id="2147484512" r:id="rId8"/>
    <p:sldMasterId id="2147483915" r:id="rId9"/>
    <p:sldMasterId id="2147484529" r:id="rId10"/>
  </p:sldMasterIdLst>
  <p:notesMasterIdLst>
    <p:notesMasterId r:id="rId21"/>
  </p:notesMasterIdLst>
  <p:handoutMasterIdLst>
    <p:handoutMasterId r:id="rId22"/>
  </p:handoutMasterIdLst>
  <p:sldIdLst>
    <p:sldId id="263" r:id="rId11"/>
    <p:sldId id="265" r:id="rId12"/>
    <p:sldId id="268" r:id="rId13"/>
    <p:sldId id="274" r:id="rId14"/>
    <p:sldId id="266" r:id="rId15"/>
    <p:sldId id="275" r:id="rId16"/>
    <p:sldId id="264" r:id="rId17"/>
    <p:sldId id="269" r:id="rId18"/>
    <p:sldId id="276" r:id="rId19"/>
    <p:sldId id="25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F6E8"/>
    <a:srgbClr val="DAF6EB"/>
    <a:srgbClr val="FFF2B0"/>
    <a:srgbClr val="3F5564"/>
    <a:srgbClr val="0077BC"/>
    <a:srgbClr val="D53878"/>
    <a:srgbClr val="008391"/>
    <a:srgbClr val="FBF2B4"/>
    <a:srgbClr val="F0CD50"/>
    <a:srgbClr val="4675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3FEE1F-FF3C-489B-92FA-4676E604CC89}" v="4" dt="2023-02-17T13:19:19.533"/>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7584" autoAdjust="0"/>
  </p:normalViewPr>
  <p:slideViewPr>
    <p:cSldViewPr snapToGrid="0">
      <p:cViewPr varScale="1">
        <p:scale>
          <a:sx n="58" d="100"/>
          <a:sy n="58" d="100"/>
        </p:scale>
        <p:origin x="912" y="52"/>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p:cViewPr varScale="1">
        <p:scale>
          <a:sx n="93" d="100"/>
          <a:sy n="93" d="100"/>
        </p:scale>
        <p:origin x="36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elott Bergström" userId="fa7e8c75-19d7-4e7f-b6b3-98875302d20e" providerId="ADAL" clId="{C53FEE1F-FF3C-489B-92FA-4676E604CC89}"/>
    <pc:docChg chg="undo custSel modSld sldOrd">
      <pc:chgData name="Liselott Bergström" userId="fa7e8c75-19d7-4e7f-b6b3-98875302d20e" providerId="ADAL" clId="{C53FEE1F-FF3C-489B-92FA-4676E604CC89}" dt="2023-02-17T13:19:09.141" v="1129" actId="20577"/>
      <pc:docMkLst>
        <pc:docMk/>
      </pc:docMkLst>
      <pc:sldChg chg="modSp mod">
        <pc:chgData name="Liselott Bergström" userId="fa7e8c75-19d7-4e7f-b6b3-98875302d20e" providerId="ADAL" clId="{C53FEE1F-FF3C-489B-92FA-4676E604CC89}" dt="2023-02-17T11:00:14.721" v="102" actId="20577"/>
        <pc:sldMkLst>
          <pc:docMk/>
          <pc:sldMk cId="1826729623" sldId="265"/>
        </pc:sldMkLst>
        <pc:spChg chg="mod">
          <ac:chgData name="Liselott Bergström" userId="fa7e8c75-19d7-4e7f-b6b3-98875302d20e" providerId="ADAL" clId="{C53FEE1F-FF3C-489B-92FA-4676E604CC89}" dt="2023-02-17T11:00:14.721" v="102" actId="20577"/>
          <ac:spMkLst>
            <pc:docMk/>
            <pc:sldMk cId="1826729623" sldId="265"/>
            <ac:spMk id="3" creationId="{89B81AD9-1413-43B9-8C1D-69D5A591CDF3}"/>
          </ac:spMkLst>
        </pc:spChg>
      </pc:sldChg>
      <pc:sldChg chg="modSp mod ord">
        <pc:chgData name="Liselott Bergström" userId="fa7e8c75-19d7-4e7f-b6b3-98875302d20e" providerId="ADAL" clId="{C53FEE1F-FF3C-489B-92FA-4676E604CC89}" dt="2023-02-17T13:19:09.141" v="1129" actId="20577"/>
        <pc:sldMkLst>
          <pc:docMk/>
          <pc:sldMk cId="1737984248" sldId="266"/>
        </pc:sldMkLst>
        <pc:spChg chg="mod">
          <ac:chgData name="Liselott Bergström" userId="fa7e8c75-19d7-4e7f-b6b3-98875302d20e" providerId="ADAL" clId="{C53FEE1F-FF3C-489B-92FA-4676E604CC89}" dt="2023-02-17T11:29:48.196" v="576" actId="20577"/>
          <ac:spMkLst>
            <pc:docMk/>
            <pc:sldMk cId="1737984248" sldId="266"/>
            <ac:spMk id="2" creationId="{E01E97A9-63D6-4087-BD54-94B17520C213}"/>
          </ac:spMkLst>
        </pc:spChg>
        <pc:spChg chg="mod">
          <ac:chgData name="Liselott Bergström" userId="fa7e8c75-19d7-4e7f-b6b3-98875302d20e" providerId="ADAL" clId="{C53FEE1F-FF3C-489B-92FA-4676E604CC89}" dt="2023-02-17T13:19:09.141" v="1129" actId="20577"/>
          <ac:spMkLst>
            <pc:docMk/>
            <pc:sldMk cId="1737984248" sldId="266"/>
            <ac:spMk id="3" creationId="{5309E6A5-B5C3-4E80-9803-0FE4D32950C8}"/>
          </ac:spMkLst>
        </pc:spChg>
      </pc:sldChg>
      <pc:sldChg chg="modSp mod">
        <pc:chgData name="Liselott Bergström" userId="fa7e8c75-19d7-4e7f-b6b3-98875302d20e" providerId="ADAL" clId="{C53FEE1F-FF3C-489B-92FA-4676E604CC89}" dt="2023-02-17T13:18:16.491" v="1127" actId="27636"/>
        <pc:sldMkLst>
          <pc:docMk/>
          <pc:sldMk cId="2609896881" sldId="268"/>
        </pc:sldMkLst>
        <pc:spChg chg="mod">
          <ac:chgData name="Liselott Bergström" userId="fa7e8c75-19d7-4e7f-b6b3-98875302d20e" providerId="ADAL" clId="{C53FEE1F-FF3C-489B-92FA-4676E604CC89}" dt="2023-02-17T11:39:53.444" v="824" actId="20577"/>
          <ac:spMkLst>
            <pc:docMk/>
            <pc:sldMk cId="2609896881" sldId="268"/>
            <ac:spMk id="2" creationId="{9B16D426-DE7F-4467-B206-7787A9DC764D}"/>
          </ac:spMkLst>
        </pc:spChg>
        <pc:spChg chg="mod">
          <ac:chgData name="Liselott Bergström" userId="fa7e8c75-19d7-4e7f-b6b3-98875302d20e" providerId="ADAL" clId="{C53FEE1F-FF3C-489B-92FA-4676E604CC89}" dt="2023-02-17T13:18:16.491" v="1127" actId="27636"/>
          <ac:spMkLst>
            <pc:docMk/>
            <pc:sldMk cId="2609896881" sldId="268"/>
            <ac:spMk id="3" creationId="{15EF2B37-A177-4987-9DAF-009A341D11B3}"/>
          </ac:spMkLst>
        </pc:spChg>
      </pc:sldChg>
      <pc:sldChg chg="modSp mod">
        <pc:chgData name="Liselott Bergström" userId="fa7e8c75-19d7-4e7f-b6b3-98875302d20e" providerId="ADAL" clId="{C53FEE1F-FF3C-489B-92FA-4676E604CC89}" dt="2023-02-17T10:58:53.098" v="96" actId="27636"/>
        <pc:sldMkLst>
          <pc:docMk/>
          <pc:sldMk cId="573072159" sldId="269"/>
        </pc:sldMkLst>
        <pc:spChg chg="mod">
          <ac:chgData name="Liselott Bergström" userId="fa7e8c75-19d7-4e7f-b6b3-98875302d20e" providerId="ADAL" clId="{C53FEE1F-FF3C-489B-92FA-4676E604CC89}" dt="2023-02-17T10:58:53.098" v="96" actId="27636"/>
          <ac:spMkLst>
            <pc:docMk/>
            <pc:sldMk cId="573072159" sldId="269"/>
            <ac:spMk id="3" creationId="{A21AEA13-A586-474A-8509-C04C9F94C64A}"/>
          </ac:spMkLst>
        </pc:spChg>
      </pc:sldChg>
      <pc:sldChg chg="modSp mod">
        <pc:chgData name="Liselott Bergström" userId="fa7e8c75-19d7-4e7f-b6b3-98875302d20e" providerId="ADAL" clId="{C53FEE1F-FF3C-489B-92FA-4676E604CC89}" dt="2023-02-17T10:56:25.019" v="89" actId="20577"/>
        <pc:sldMkLst>
          <pc:docMk/>
          <pc:sldMk cId="2038823369" sldId="275"/>
        </pc:sldMkLst>
        <pc:spChg chg="mod">
          <ac:chgData name="Liselott Bergström" userId="fa7e8c75-19d7-4e7f-b6b3-98875302d20e" providerId="ADAL" clId="{C53FEE1F-FF3C-489B-92FA-4676E604CC89}" dt="2023-02-17T10:56:25.019" v="89" actId="20577"/>
          <ac:spMkLst>
            <pc:docMk/>
            <pc:sldMk cId="2038823369" sldId="275"/>
            <ac:spMk id="2" creationId="{C7AF1EA9-C418-45DF-A798-489F85D1790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8D75527-1052-40CF-90A7-805EC4F772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782182B2-420A-475A-83CF-72C9A1964B5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1BB566-3845-4DC0-8CE2-DC15231A2062}" type="datetime1">
              <a:rPr lang="sv-SE" smtClean="0"/>
              <a:t>2023-02-17</a:t>
            </a:fld>
            <a:endParaRPr lang="sv-SE"/>
          </a:p>
        </p:txBody>
      </p:sp>
      <p:sp>
        <p:nvSpPr>
          <p:cNvPr id="4" name="Platshållare för sidfot 3">
            <a:extLst>
              <a:ext uri="{FF2B5EF4-FFF2-40B4-BE49-F238E27FC236}">
                <a16:creationId xmlns:a16="http://schemas.microsoft.com/office/drawing/2014/main" id="{3CFEBD13-AD79-4726-9C7A-9E5C531A1A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00A28DF-4169-4B51-B8D3-AA9A5D6123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9A0780-C7EB-45E8-96EB-66D0986C42C0}" type="slidenum">
              <a:rPr lang="sv-SE" smtClean="0"/>
              <a:t>‹#›</a:t>
            </a:fld>
            <a:endParaRPr lang="sv-SE"/>
          </a:p>
        </p:txBody>
      </p:sp>
    </p:spTree>
    <p:extLst>
      <p:ext uri="{BB962C8B-B14F-4D97-AF65-F5344CB8AC3E}">
        <p14:creationId xmlns:p14="http://schemas.microsoft.com/office/powerpoint/2010/main" val="8103370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95FFDC-F934-4037-B505-500B08CD3B8C}" type="datetime1">
              <a:rPr lang="sv-SE" smtClean="0"/>
              <a:t>2023-02-17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086EF-3011-429C-976B-61D9CA3A2B54}" type="slidenum">
              <a:rPr lang="sv-SE" smtClean="0"/>
              <a:t>‹#›</a:t>
            </a:fld>
            <a:endParaRPr lang="sv-SE"/>
          </a:p>
        </p:txBody>
      </p:sp>
    </p:spTree>
    <p:extLst>
      <p:ext uri="{BB962C8B-B14F-4D97-AF65-F5344CB8AC3E}">
        <p14:creationId xmlns:p14="http://schemas.microsoft.com/office/powerpoint/2010/main" val="20795868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Låg risk: fråga 1-2</a:t>
            </a:r>
          </a:p>
          <a:p>
            <a:r>
              <a:rPr lang="sv-SE" dirty="0"/>
              <a:t>Hög risk: svar ja eller vet ej på fråga 3 - 7</a:t>
            </a:r>
          </a:p>
        </p:txBody>
      </p:sp>
      <p:sp>
        <p:nvSpPr>
          <p:cNvPr id="4" name="Platshållare för datum 3"/>
          <p:cNvSpPr>
            <a:spLocks noGrp="1"/>
          </p:cNvSpPr>
          <p:nvPr>
            <p:ph type="dt" idx="1"/>
          </p:nvPr>
        </p:nvSpPr>
        <p:spPr/>
        <p:txBody>
          <a:bodyPr/>
          <a:lstStyle/>
          <a:p>
            <a:fld id="{F995FFDC-F934-4037-B505-500B08CD3B8C}" type="datetime1">
              <a:rPr lang="sv-SE" smtClean="0"/>
              <a:t>2023-02-17</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6</a:t>
            </a:fld>
            <a:endParaRPr lang="sv-SE"/>
          </a:p>
        </p:txBody>
      </p:sp>
    </p:spTree>
    <p:extLst>
      <p:ext uri="{BB962C8B-B14F-4D97-AF65-F5344CB8AC3E}">
        <p14:creationId xmlns:p14="http://schemas.microsoft.com/office/powerpoint/2010/main" val="3595866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datum 3"/>
          <p:cNvSpPr>
            <a:spLocks noGrp="1"/>
          </p:cNvSpPr>
          <p:nvPr>
            <p:ph type="dt" idx="1"/>
          </p:nvPr>
        </p:nvSpPr>
        <p:spPr/>
        <p:txBody>
          <a:bodyPr/>
          <a:lstStyle/>
          <a:p>
            <a:fld id="{F995FFDC-F934-4037-B505-500B08CD3B8C}" type="datetime1">
              <a:rPr lang="sv-SE" smtClean="0"/>
              <a:t>2023-02-17</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7</a:t>
            </a:fld>
            <a:endParaRPr lang="sv-SE"/>
          </a:p>
        </p:txBody>
      </p:sp>
    </p:spTree>
    <p:extLst>
      <p:ext uri="{BB962C8B-B14F-4D97-AF65-F5344CB8AC3E}">
        <p14:creationId xmlns:p14="http://schemas.microsoft.com/office/powerpoint/2010/main" val="4194624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
          </p:nvPr>
        </p:nvSpPr>
        <p:spPr/>
        <p:txBody>
          <a:bodyPr/>
          <a:lstStyle/>
          <a:p>
            <a:fld id="{F995FFDC-F934-4037-B505-500B08CD3B8C}" type="datetime1">
              <a:rPr lang="sv-SE" smtClean="0"/>
              <a:t>2023-02-17</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9</a:t>
            </a:fld>
            <a:endParaRPr lang="sv-SE"/>
          </a:p>
        </p:txBody>
      </p:sp>
    </p:spTree>
    <p:extLst>
      <p:ext uri="{BB962C8B-B14F-4D97-AF65-F5344CB8AC3E}">
        <p14:creationId xmlns:p14="http://schemas.microsoft.com/office/powerpoint/2010/main" val="459915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0"/>
          </p:nvPr>
        </p:nvSpPr>
        <p:spPr/>
        <p:txBody>
          <a:bodyPr/>
          <a:lstStyle/>
          <a:p>
            <a:fld id="{FBBFA50B-E819-411C-B95B-B3FD3A3FC2B7}" type="datetime1">
              <a:rPr lang="sv-SE" smtClean="0"/>
              <a:t>2023-02-17</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10</a:t>
            </a:fld>
            <a:endParaRPr lang="sv-SE"/>
          </a:p>
        </p:txBody>
      </p:sp>
    </p:spTree>
    <p:extLst>
      <p:ext uri="{BB962C8B-B14F-4D97-AF65-F5344CB8AC3E}">
        <p14:creationId xmlns:p14="http://schemas.microsoft.com/office/powerpoint/2010/main" val="812735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1869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40723735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430389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0871652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1083233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040355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787650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258833670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38867267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2394286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77547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197552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11486421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388E3460-7228-4DB3-A6B8-F304B211BC3F}"/>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00141488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81ADCA10-B0AD-4D27-A94A-34783BF31DB3}"/>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6553C1A9-DB36-4729-A526-0352AB7C6E25}"/>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8212309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1496530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2686840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129371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5569838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6535697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2854282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1800635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43115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095238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13694464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57241932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70272873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1370054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001674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796325991"/>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4367532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76441280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698010523"/>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Rubrik +  text">
    <p:spTree>
      <p:nvGrpSpPr>
        <p:cNvPr id="1" name=""/>
        <p:cNvGrpSpPr/>
        <p:nvPr/>
      </p:nvGrpSpPr>
      <p:grpSpPr>
        <a:xfrm>
          <a:off x="0" y="0"/>
          <a:ext cx="0" cy="0"/>
          <a:chOff x="0" y="0"/>
          <a:chExt cx="0" cy="0"/>
        </a:xfrm>
      </p:grpSpPr>
      <p:sp>
        <p:nvSpPr>
          <p:cNvPr id="9" name="Rubrik 8"/>
          <p:cNvSpPr>
            <a:spLocks noGrp="1"/>
          </p:cNvSpPr>
          <p:nvPr>
            <p:ph type="title" hasCustomPrompt="1"/>
          </p:nvPr>
        </p:nvSpPr>
        <p:spPr/>
        <p:txBody>
          <a:bodyPr/>
          <a:lstStyle/>
          <a:p>
            <a:r>
              <a:rPr lang="sv-SE" dirty="0"/>
              <a:t>Rubrik </a:t>
            </a:r>
            <a:r>
              <a:rPr lang="sv-SE" dirty="0" err="1"/>
              <a:t>rubrik</a:t>
            </a:r>
            <a:r>
              <a:rPr lang="sv-SE" dirty="0"/>
              <a:t> </a:t>
            </a:r>
            <a:r>
              <a:rPr lang="sv-SE" dirty="0" err="1"/>
              <a:t>rubrik</a:t>
            </a:r>
            <a:endParaRPr lang="sv-SE" dirty="0"/>
          </a:p>
        </p:txBody>
      </p:sp>
      <p:sp>
        <p:nvSpPr>
          <p:cNvPr id="10" name="Platshållare för text 12"/>
          <p:cNvSpPr>
            <a:spLocks noGrp="1"/>
          </p:cNvSpPr>
          <p:nvPr>
            <p:ph type="body" sz="quarter" idx="13" hasCustomPrompt="1"/>
          </p:nvPr>
        </p:nvSpPr>
        <p:spPr>
          <a:xfrm>
            <a:off x="696000" y="1440000"/>
            <a:ext cx="10971464" cy="4694400"/>
          </a:xfrm>
        </p:spPr>
        <p:txBody>
          <a:bodyPr/>
          <a:lstStyle/>
          <a:p>
            <a:pPr lvl="0"/>
            <a:r>
              <a:rPr lang="en-US" dirty="0"/>
              <a:t>Text </a:t>
            </a:r>
            <a:r>
              <a:rPr lang="en-US" dirty="0" err="1"/>
              <a:t>text</a:t>
            </a:r>
            <a:r>
              <a:rPr lang="en-US" dirty="0"/>
              <a:t> </a:t>
            </a:r>
            <a:r>
              <a:rPr lang="en-US" dirty="0" err="1"/>
              <a:t>text</a:t>
            </a:r>
            <a:r>
              <a:rPr lang="en-US" dirty="0"/>
              <a:t> </a:t>
            </a:r>
            <a:r>
              <a:rPr lang="en-US" dirty="0" err="1"/>
              <a:t>text</a:t>
            </a:r>
            <a:r>
              <a:rPr lang="en-US" dirty="0"/>
              <a:t> </a:t>
            </a:r>
            <a:r>
              <a:rPr lang="en-US" dirty="0" err="1"/>
              <a:t>text</a:t>
            </a:r>
            <a:endParaRPr lang="en-US" dirty="0"/>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441254688"/>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684233"/>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503024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4" name="Rubrik 3">
            <a:extLst>
              <a:ext uri="{FF2B5EF4-FFF2-40B4-BE49-F238E27FC236}">
                <a16:creationId xmlns:a16="http://schemas.microsoft.com/office/drawing/2014/main" id="{7A284E58-B676-47B0-B49B-D281A884EF27}"/>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spTree>
    <p:extLst>
      <p:ext uri="{BB962C8B-B14F-4D97-AF65-F5344CB8AC3E}">
        <p14:creationId xmlns:p14="http://schemas.microsoft.com/office/powerpoint/2010/main" val="1110495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63907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5152883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latshållare för bildnummer 2">
            <a:extLst>
              <a:ext uri="{FF2B5EF4-FFF2-40B4-BE49-F238E27FC236}">
                <a16:creationId xmlns:a16="http://schemas.microsoft.com/office/drawing/2014/main" id="{2BC929D8-093F-4826-8D04-F268FF63E889}"/>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45635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6" name="Platshållare för bildnummer 5">
            <a:extLst>
              <a:ext uri="{FF2B5EF4-FFF2-40B4-BE49-F238E27FC236}">
                <a16:creationId xmlns:a16="http://schemas.microsoft.com/office/drawing/2014/main" id="{615128C6-B678-4715-9D0F-D4C07F59EDA5}"/>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3072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endParaRPr lang="sv-SE" dirty="0"/>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740651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dirty="0"/>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88807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31503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032412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29092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522466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053557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6067083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4049095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50992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22215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147408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10;&#10;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2C9C189C-4F50-4B1D-9EA5-30AB73E59C08}"/>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01825FE-CC31-4DE6-9AA9-7C27B553E870}"/>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9172592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6892215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6802138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53767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67873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13503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2027795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724989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515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5078841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41209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5141202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8481916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970678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0529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4696940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477CCA5E-96FA-4B08-97E3-9C131E99F26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a:t>
            </a:r>
            <a:r>
              <a:rPr lang="sv-SE" sz="1050" dirty="0">
                <a:solidFill>
                  <a:schemeClr val="tx1"/>
                </a:solidFill>
              </a:rPr>
              <a:t>öppen</a:t>
            </a:r>
            <a:r>
              <a:rPr lang="sv-SE" sz="1050" dirty="0">
                <a:solidFill>
                  <a:schemeClr val="tx1">
                    <a:lumMod val="95000"/>
                    <a:lumOff val="5000"/>
                  </a:schemeClr>
                </a:solidFill>
              </a:rPr>
              <a:t> för världen</a:t>
            </a:r>
          </a:p>
        </p:txBody>
      </p:sp>
    </p:spTree>
    <p:extLst>
      <p:ext uri="{BB962C8B-B14F-4D97-AF65-F5344CB8AC3E}">
        <p14:creationId xmlns:p14="http://schemas.microsoft.com/office/powerpoint/2010/main" val="123955551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01D92FDB-2EC0-4D2B-9027-B2C6802AC70F}"/>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03B86F8F-A217-4EC5-95CF-481328A25B1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4310153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260826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65305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839825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6799046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229012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2383832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859057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082183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3779836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42922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095411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494007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86840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5549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380631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67131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F54FBE38-BAA0-4913-A593-C4237FC13E33}"/>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5231172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48B20EB8-4FF0-4D86-B782-FE843B459F2B}"/>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66C4A4B-0FFF-4609-BF3A-89A12B42C121}"/>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12404377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5170648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0443832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086055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7301865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12043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810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54450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266406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5611373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8602658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63836353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04209585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976977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2914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97886335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B3A12899-234C-4D37-942E-64C01D64533B}"/>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67246972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9E1B7B2-3451-4D29-B53E-14A2743034F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BA484A78-938B-41DE-9685-15EC3BD0A57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65666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0880293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0191178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14951962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509150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4592984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0027434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3156330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189945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8277629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454532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53832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46841209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24201136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197308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7122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908899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6715C386-526F-48AC-AD19-830972616829}"/>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58761775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4F390AC-3BA8-4C70-9E3A-28CC7DA5174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5342DB73-4413-4392-B228-119A141D349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22942773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42698244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82832118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8118782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5621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0.xml"/><Relationship Id="rId1"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image" Target="../media/image1.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18" Type="http://schemas.openxmlformats.org/officeDocument/2006/relationships/image" Target="../media/image1.pn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18" Type="http://schemas.openxmlformats.org/officeDocument/2006/relationships/image" Target="../media/image1.png"/><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slideLayout" Target="../slideLayouts/slideLayout93.xml"/><Relationship Id="rId18" Type="http://schemas.openxmlformats.org/officeDocument/2006/relationships/image" Target="../media/image1.pn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17" Type="http://schemas.openxmlformats.org/officeDocument/2006/relationships/theme" Target="../theme/theme6.xml"/><Relationship Id="rId2" Type="http://schemas.openxmlformats.org/officeDocument/2006/relationships/slideLayout" Target="../slideLayouts/slideLayout82.xml"/><Relationship Id="rId16" Type="http://schemas.openxmlformats.org/officeDocument/2006/relationships/slideLayout" Target="../slideLayouts/slideLayout96.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5" Type="http://schemas.openxmlformats.org/officeDocument/2006/relationships/slideLayout" Target="../slideLayouts/slideLayout9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slideLayout" Target="../slideLayouts/slideLayout9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slideLayout" Target="../slideLayouts/slideLayout109.xml"/><Relationship Id="rId18" Type="http://schemas.openxmlformats.org/officeDocument/2006/relationships/image" Target="../media/image1.png"/><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17" Type="http://schemas.openxmlformats.org/officeDocument/2006/relationships/theme" Target="../theme/theme7.xml"/><Relationship Id="rId2" Type="http://schemas.openxmlformats.org/officeDocument/2006/relationships/slideLayout" Target="../slideLayouts/slideLayout98.xml"/><Relationship Id="rId16" Type="http://schemas.openxmlformats.org/officeDocument/2006/relationships/slideLayout" Target="../slideLayouts/slideLayout112.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5" Type="http://schemas.openxmlformats.org/officeDocument/2006/relationships/slideLayout" Target="../slideLayouts/slideLayout11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slideLayout" Target="../slideLayouts/slideLayout11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slideLayout" Target="../slideLayouts/slideLayout125.xml"/><Relationship Id="rId18" Type="http://schemas.openxmlformats.org/officeDocument/2006/relationships/image" Target="../media/image1.png"/><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17" Type="http://schemas.openxmlformats.org/officeDocument/2006/relationships/theme" Target="../theme/theme8.xml"/><Relationship Id="rId2" Type="http://schemas.openxmlformats.org/officeDocument/2006/relationships/slideLayout" Target="../slideLayouts/slideLayout114.xml"/><Relationship Id="rId16" Type="http://schemas.openxmlformats.org/officeDocument/2006/relationships/slideLayout" Target="../slideLayouts/slideLayout128.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slideLayout" Target="../slideLayouts/slideLayout12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slideLayout" Target="../slideLayouts/slideLayout126.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9.xml"/><Relationship Id="rId1" Type="http://schemas.openxmlformats.org/officeDocument/2006/relationships/slideLayout" Target="../slideLayouts/slideLayout129.xml"/><Relationship Id="rId5" Type="http://schemas.openxmlformats.org/officeDocument/2006/relationships/image" Target="../media/image6.pn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86967930"/>
      </p:ext>
    </p:extLst>
  </p:cSld>
  <p:clrMap bg1="lt1" tx1="dk1" bg2="lt2" tx2="dk2" accent1="accent1" accent2="accent2" accent3="accent3" accent4="accent4" accent5="accent5" accent6="accent6" hlink="hlink" folHlink="folHlink"/>
  <p:sldLayoutIdLst>
    <p:sldLayoutId id="2147484044" r:id="rId1"/>
    <p:sldLayoutId id="2147484048" r:id="rId2"/>
    <p:sldLayoutId id="2147484050" r:id="rId3"/>
    <p:sldLayoutId id="2147484051" r:id="rId4"/>
    <p:sldLayoutId id="2147484052" r:id="rId5"/>
    <p:sldLayoutId id="2147484053" r:id="rId6"/>
    <p:sldLayoutId id="2147484054" r:id="rId7"/>
    <p:sldLayoutId id="2147484055" r:id="rId8"/>
    <p:sldLayoutId id="2147484056" r:id="rId9"/>
    <p:sldLayoutId id="2147484049" r:id="rId10"/>
    <p:sldLayoutId id="2147484057" r:id="rId11"/>
    <p:sldLayoutId id="2147484058" r:id="rId12"/>
    <p:sldLayoutId id="2147484047" r:id="rId13"/>
    <p:sldLayoutId id="2147484408" r:id="rId14"/>
    <p:sldLayoutId id="2147484409" r:id="rId15"/>
    <p:sldLayoutId id="21474840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userDrawn="1">
          <p15:clr>
            <a:srgbClr val="F26B43"/>
          </p15:clr>
        </p15:guide>
        <p15:guide id="9" orient="horz" pos="255" userDrawn="1">
          <p15:clr>
            <a:srgbClr val="F26B43"/>
          </p15:clr>
        </p15:guide>
        <p15:guide id="10" pos="257" userDrawn="1">
          <p15:clr>
            <a:srgbClr val="F26B43"/>
          </p15:clr>
        </p15:guide>
        <p15:guide id="11" pos="7423" userDrawn="1">
          <p15:clr>
            <a:srgbClr val="F26B43"/>
          </p15:clr>
        </p15:guide>
        <p15:guide id="12" orient="horz" pos="4156" userDrawn="1">
          <p15:clr>
            <a:srgbClr val="F26B43"/>
          </p15:clr>
        </p15:guide>
        <p15:guide id="14" orient="horz" pos="1095" userDrawn="1">
          <p15:clr>
            <a:srgbClr val="F26B43"/>
          </p15:clr>
        </p15:guide>
        <p15:guide id="15" orient="horz" pos="550" userDrawn="1">
          <p15:clr>
            <a:srgbClr val="F26B43"/>
          </p15:clr>
        </p15:guide>
        <p15:guide id="16" orient="horz" pos="3725" userDrawn="1">
          <p15:clr>
            <a:srgbClr val="F26B43"/>
          </p15:clr>
        </p15:guide>
        <p15:guide id="17" orient="horz" pos="4065" userDrawn="1">
          <p15:clr>
            <a:srgbClr val="F26B43"/>
          </p15:clr>
        </p15:guide>
      </p15:sldGuideLst>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3"/>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530" r:id="rId1"/>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411" r:id="rId1"/>
    <p:sldLayoutId id="2147484412" r:id="rId2"/>
    <p:sldLayoutId id="2147484413" r:id="rId3"/>
    <p:sldLayoutId id="2147484414" r:id="rId4"/>
    <p:sldLayoutId id="2147484415" r:id="rId5"/>
    <p:sldLayoutId id="2147484416" r:id="rId6"/>
    <p:sldLayoutId id="2147484417" r:id="rId7"/>
    <p:sldLayoutId id="2147484418" r:id="rId8"/>
    <p:sldLayoutId id="2147484419" r:id="rId9"/>
    <p:sldLayoutId id="2147484420" r:id="rId10"/>
    <p:sldLayoutId id="2147484421" r:id="rId11"/>
    <p:sldLayoutId id="2147484422" r:id="rId12"/>
    <p:sldLayoutId id="2147484423" r:id="rId13"/>
    <p:sldLayoutId id="2147484424" r:id="rId14"/>
    <p:sldLayoutId id="2147484425" r:id="rId15"/>
    <p:sldLayoutId id="2147484426"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16FC2686-3742-4CA7-96AE-CD7BBA1A90F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2A7AAA3E-885B-47E9-ACBA-A0293FCE587E}"/>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523591297"/>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 id="2147484438" r:id="rId11"/>
    <p:sldLayoutId id="2147484439" r:id="rId12"/>
    <p:sldLayoutId id="2147484440" r:id="rId13"/>
    <p:sldLayoutId id="2147484441" r:id="rId14"/>
    <p:sldLayoutId id="2147484442" r:id="rId15"/>
    <p:sldLayoutId id="21474844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7DFF76B2-A88A-470E-B646-73BDC425A6E8}"/>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4D8D5E03-09FD-47B8-83A3-7C8B23D877BF}"/>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96936714"/>
      </p:ext>
    </p:extLst>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9" r:id="rId5"/>
    <p:sldLayoutId id="2147484450" r:id="rId6"/>
    <p:sldLayoutId id="2147484451" r:id="rId7"/>
    <p:sldLayoutId id="2147484452" r:id="rId8"/>
    <p:sldLayoutId id="2147484453" r:id="rId9"/>
    <p:sldLayoutId id="2147484454" r:id="rId10"/>
    <p:sldLayoutId id="2147484455" r:id="rId11"/>
    <p:sldLayoutId id="2147484456" r:id="rId12"/>
    <p:sldLayoutId id="2147484457" r:id="rId13"/>
    <p:sldLayoutId id="2147484458" r:id="rId14"/>
    <p:sldLayoutId id="2147484459" r:id="rId15"/>
    <p:sldLayoutId id="2147484460"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F4542BD5-103E-4DB5-88FB-E05DB9624044}"/>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ACAA70FC-8994-456B-8FC6-D537F840626C}"/>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459540"/>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 id="2147484473" r:id="rId12"/>
    <p:sldLayoutId id="2147484474" r:id="rId13"/>
    <p:sldLayoutId id="2147484475" r:id="rId14"/>
    <p:sldLayoutId id="2147484476" r:id="rId15"/>
    <p:sldLayoutId id="2147484477"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BA98ADB3-7E4F-4041-B143-C1933A3E0DE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3F2844B7-CEF6-4069-B35D-9858A8789980}"/>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7771119"/>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 id="2147484483" r:id="rId5"/>
    <p:sldLayoutId id="2147484484" r:id="rId6"/>
    <p:sldLayoutId id="2147484485" r:id="rId7"/>
    <p:sldLayoutId id="2147484486" r:id="rId8"/>
    <p:sldLayoutId id="2147484487" r:id="rId9"/>
    <p:sldLayoutId id="2147484488" r:id="rId10"/>
    <p:sldLayoutId id="2147484489" r:id="rId11"/>
    <p:sldLayoutId id="2147484490" r:id="rId12"/>
    <p:sldLayoutId id="2147484491" r:id="rId13"/>
    <p:sldLayoutId id="2147484492" r:id="rId14"/>
    <p:sldLayoutId id="2147484493" r:id="rId15"/>
    <p:sldLayoutId id="2147484494"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C30862AA-79CD-47D7-A508-195920CF797F}"/>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0B5FE696-6F97-4D3C-86EA-DA1B9AC17F4B}"/>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8833470"/>
      </p:ext>
    </p:extLst>
  </p:cSld>
  <p:clrMap bg1="lt1" tx1="dk1" bg2="lt2" tx2="dk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 id="2147484507" r:id="rId12"/>
    <p:sldLayoutId id="2147484508" r:id="rId13"/>
    <p:sldLayoutId id="2147484509" r:id="rId14"/>
    <p:sldLayoutId id="2147484510" r:id="rId15"/>
    <p:sldLayoutId id="2147484511"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82768213"/>
      </p:ext>
    </p:extLst>
  </p:cSld>
  <p:clrMap bg1="lt1" tx1="dk1" bg2="lt2" tx2="dk2" accent1="accent1" accent2="accent2" accent3="accent3" accent4="accent4" accent5="accent5" accent6="accent6" hlink="hlink" folHlink="folHlink"/>
  <p:sldLayoutIdLst>
    <p:sldLayoutId id="2147484513" r:id="rId1"/>
    <p:sldLayoutId id="2147484514" r:id="rId2"/>
    <p:sldLayoutId id="2147484515" r:id="rId3"/>
    <p:sldLayoutId id="2147484516" r:id="rId4"/>
    <p:sldLayoutId id="2147484517" r:id="rId5"/>
    <p:sldLayoutId id="2147484518" r:id="rId6"/>
    <p:sldLayoutId id="2147484519" r:id="rId7"/>
    <p:sldLayoutId id="2147484520" r:id="rId8"/>
    <p:sldLayoutId id="2147484521" r:id="rId9"/>
    <p:sldLayoutId id="2147484522" r:id="rId10"/>
    <p:sldLayoutId id="2147484523" r:id="rId11"/>
    <p:sldLayoutId id="2147484524" r:id="rId12"/>
    <p:sldLayoutId id="2147484525" r:id="rId13"/>
    <p:sldLayoutId id="2147484526" r:id="rId14"/>
    <p:sldLayoutId id="2147484527" r:id="rId15"/>
    <p:sldLayoutId id="2147484528"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Bildobjekt 10" descr="GBGstad-PPT-BKGR.jpg"/>
          <p:cNvPicPr>
            <a:picLocks noChangeAspect="1"/>
          </p:cNvPicPr>
          <p:nvPr/>
        </p:nvPicPr>
        <p:blipFill>
          <a:blip r:embed="rId3" cstate="screen"/>
          <a:srcRect/>
          <a:stretch>
            <a:fillRect/>
          </a:stretch>
        </p:blipFill>
        <p:spPr>
          <a:xfrm flipH="1">
            <a:off x="1" y="6095563"/>
            <a:ext cx="12191996" cy="762434"/>
          </a:xfrm>
          <a:prstGeom prst="rect">
            <a:avLst/>
          </a:prstGeom>
        </p:spPr>
      </p:pic>
      <p:sp>
        <p:nvSpPr>
          <p:cNvPr id="2" name="Platshållare för rubrik 1"/>
          <p:cNvSpPr>
            <a:spLocks noGrp="1"/>
          </p:cNvSpPr>
          <p:nvPr>
            <p:ph type="title"/>
          </p:nvPr>
        </p:nvSpPr>
        <p:spPr>
          <a:xfrm>
            <a:off x="696000" y="475703"/>
            <a:ext cx="8985267" cy="695069"/>
          </a:xfrm>
          <a:prstGeom prst="rect">
            <a:avLst/>
          </a:prstGeom>
        </p:spPr>
        <p:txBody>
          <a:bodyPr vert="horz" lIns="0" tIns="0" rIns="0" bIns="0" rtlCol="0" anchor="ctr" anchorCtr="0">
            <a:noAutofit/>
          </a:bodyPr>
          <a:lstStyle/>
          <a:p>
            <a:r>
              <a:rPr lang="sv-SE" dirty="0"/>
              <a:t>Rubrik </a:t>
            </a:r>
            <a:r>
              <a:rPr lang="sv-SE" dirty="0" err="1"/>
              <a:t>rubrikrubrik</a:t>
            </a:r>
            <a:endParaRPr lang="sv-SE" dirty="0"/>
          </a:p>
        </p:txBody>
      </p:sp>
      <p:sp>
        <p:nvSpPr>
          <p:cNvPr id="3" name="Platshållare för text 2"/>
          <p:cNvSpPr>
            <a:spLocks noGrp="1"/>
          </p:cNvSpPr>
          <p:nvPr>
            <p:ph type="body" idx="1"/>
          </p:nvPr>
        </p:nvSpPr>
        <p:spPr>
          <a:xfrm>
            <a:off x="696000" y="1569601"/>
            <a:ext cx="10704000" cy="4525963"/>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9" name="Bildobjekt 8" descr="öppen.png"/>
          <p:cNvPicPr>
            <a:picLocks noChangeAspect="1"/>
          </p:cNvPicPr>
          <p:nvPr/>
        </p:nvPicPr>
        <p:blipFill>
          <a:blip r:embed="rId4"/>
          <a:stretch>
            <a:fillRect/>
          </a:stretch>
        </p:blipFill>
        <p:spPr>
          <a:xfrm>
            <a:off x="696001" y="6421221"/>
            <a:ext cx="3178055" cy="249475"/>
          </a:xfrm>
          <a:prstGeom prst="rect">
            <a:avLst/>
          </a:prstGeom>
        </p:spPr>
      </p:pic>
      <p:pic>
        <p:nvPicPr>
          <p:cNvPr id="10" name="Bildobjekt 9" descr="gbg_li_col.png"/>
          <p:cNvPicPr>
            <a:picLocks noChangeAspect="1"/>
          </p:cNvPicPr>
          <p:nvPr/>
        </p:nvPicPr>
        <p:blipFill>
          <a:blip r:embed="rId5"/>
          <a:stretch>
            <a:fillRect/>
          </a:stretch>
        </p:blipFill>
        <p:spPr>
          <a:xfrm>
            <a:off x="10094976" y="613646"/>
            <a:ext cx="1477059" cy="367680"/>
          </a:xfrm>
          <a:prstGeom prst="rect">
            <a:avLst/>
          </a:prstGeom>
        </p:spPr>
      </p:pic>
      <p:cxnSp>
        <p:nvCxnSpPr>
          <p:cNvPr id="12" name="Rak 11"/>
          <p:cNvCxnSpPr/>
          <p:nvPr/>
        </p:nvCxnSpPr>
        <p:spPr>
          <a:xfrm>
            <a:off x="9863667" y="581024"/>
            <a:ext cx="0" cy="396000"/>
          </a:xfrm>
          <a:prstGeom prst="line">
            <a:avLst/>
          </a:prstGeom>
          <a:ln w="12700">
            <a:solidFill>
              <a:srgbClr val="0000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029816"/>
      </p:ext>
    </p:extLst>
  </p:cSld>
  <p:clrMap bg1="lt1" tx1="dk1" bg2="lt2" tx2="dk2" accent1="accent1" accent2="accent2" accent3="accent3" accent4="accent4" accent5="accent5" accent6="accent6" hlink="hlink" folHlink="folHlink"/>
  <p:sldLayoutIdLst>
    <p:sldLayoutId id="2147483917" r:id="rId1"/>
  </p:sldLayoutIdLst>
  <p:transition spd="med">
    <p:fade/>
  </p:transition>
  <p:hf hdr="0" dt="0"/>
  <p:txStyles>
    <p:titleStyle>
      <a:lvl1pPr algn="l" defTabSz="457200" rtl="0" eaLnBrk="1" latinLnBrk="0" hangingPunct="1">
        <a:lnSpc>
          <a:spcPts val="2700"/>
        </a:lnSpc>
        <a:spcBef>
          <a:spcPct val="0"/>
        </a:spcBef>
        <a:buNone/>
        <a:defRPr sz="2800" b="1" kern="0" spc="50">
          <a:solidFill>
            <a:schemeClr val="tx1">
              <a:lumMod val="50000"/>
            </a:schemeClr>
          </a:solidFill>
          <a:latin typeface="Arial"/>
          <a:ea typeface="+mj-ea"/>
          <a:cs typeface="Arial"/>
        </a:defRPr>
      </a:lvl1pPr>
    </p:titleStyle>
    <p:bodyStyle>
      <a:lvl1pPr marL="180000" indent="-180000" algn="l" defTabSz="457200" rtl="0" eaLnBrk="1" latinLnBrk="0" hangingPunct="1">
        <a:lnSpc>
          <a:spcPct val="100000"/>
        </a:lnSpc>
        <a:spcBef>
          <a:spcPts val="0"/>
        </a:spcBef>
        <a:spcAft>
          <a:spcPts val="1500"/>
        </a:spcAft>
        <a:buFont typeface="Arial"/>
        <a:buChar char="•"/>
        <a:defRPr sz="2000" kern="1200">
          <a:solidFill>
            <a:schemeClr val="tx1">
              <a:lumMod val="50000"/>
            </a:schemeClr>
          </a:solidFill>
          <a:latin typeface="Arial"/>
          <a:ea typeface="+mn-ea"/>
          <a:cs typeface="Arial"/>
        </a:defRPr>
      </a:lvl1pPr>
      <a:lvl2pPr marL="444500" indent="-263525" algn="l" defTabSz="457200" rtl="0" eaLnBrk="1" latinLnBrk="0" hangingPunct="1">
        <a:lnSpc>
          <a:spcPct val="100000"/>
        </a:lnSpc>
        <a:spcBef>
          <a:spcPts val="0"/>
        </a:spcBef>
        <a:spcAft>
          <a:spcPts val="1500"/>
        </a:spcAft>
        <a:buFont typeface="Arial"/>
        <a:buChar char="–"/>
        <a:defRPr sz="2000" kern="1200">
          <a:solidFill>
            <a:schemeClr val="tx1">
              <a:lumMod val="50000"/>
            </a:schemeClr>
          </a:solidFill>
          <a:latin typeface="Arial"/>
          <a:ea typeface="+mn-ea"/>
          <a:cs typeface="Arial"/>
        </a:defRPr>
      </a:lvl2pPr>
      <a:lvl3pPr marL="444500" indent="-263525" algn="l" defTabSz="457200" rtl="0" eaLnBrk="1" latinLnBrk="0" hangingPunct="1">
        <a:lnSpc>
          <a:spcPct val="100000"/>
        </a:lnSpc>
        <a:spcBef>
          <a:spcPts val="0"/>
        </a:spcBef>
        <a:spcAft>
          <a:spcPts val="1500"/>
        </a:spcAft>
        <a:buFont typeface="Arial"/>
        <a:buChar char="•"/>
        <a:defRPr sz="1600" kern="1200">
          <a:solidFill>
            <a:schemeClr val="tx1">
              <a:lumMod val="50000"/>
            </a:schemeClr>
          </a:solidFill>
          <a:latin typeface="Arial"/>
          <a:ea typeface="+mn-ea"/>
          <a:cs typeface="Arial"/>
        </a:defRPr>
      </a:lvl3pPr>
      <a:lvl4pPr marL="444500" indent="-263525" algn="l" defTabSz="457200" rtl="0" eaLnBrk="1" latinLnBrk="0" hangingPunct="1">
        <a:lnSpc>
          <a:spcPct val="100000"/>
        </a:lnSpc>
        <a:spcBef>
          <a:spcPts val="0"/>
        </a:spcBef>
        <a:spcAft>
          <a:spcPts val="1500"/>
        </a:spcAft>
        <a:buFont typeface="Arial"/>
        <a:buChar char="–"/>
        <a:defRPr sz="1600" kern="1200">
          <a:solidFill>
            <a:schemeClr val="tx1">
              <a:lumMod val="50000"/>
            </a:schemeClr>
          </a:solidFill>
          <a:latin typeface="Arial"/>
          <a:ea typeface="+mn-ea"/>
          <a:cs typeface="Arial"/>
        </a:defRPr>
      </a:lvl4pPr>
      <a:lvl5pPr marL="444500" indent="-263525" algn="l" defTabSz="457200" rtl="0" eaLnBrk="1" latinLnBrk="0" hangingPunct="1">
        <a:lnSpc>
          <a:spcPct val="100000"/>
        </a:lnSpc>
        <a:spcBef>
          <a:spcPts val="0"/>
        </a:spcBef>
        <a:spcAft>
          <a:spcPts val="1500"/>
        </a:spcAft>
        <a:buFont typeface="Arial"/>
        <a:buChar char="»"/>
        <a:defRPr sz="1600" kern="1200">
          <a:solidFill>
            <a:schemeClr val="tx1">
              <a:lumMod val="50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hyperlink" Target="https://www5.goteborg.se/prod/Stadsledningskontoret/LIS/Verksamhetshandbok/Forfattn.nsf/AE084F3A33CD2704C1257D80002C2FF3/$File/WEBVBHG38J.pdf?OpenEleme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tordoden.se/#film" TargetMode="External"/><Relationship Id="rId7" Type="http://schemas.openxmlformats.org/officeDocument/2006/relationships/hyperlink" Target="mailto:psykiatrisamordningen@funktionsstod.goteborg.se" TargetMode="External"/><Relationship Id="rId2" Type="http://schemas.openxmlformats.org/officeDocument/2006/relationships/hyperlink" Target="https://www.socialstyrelsen.se/aktuellt/stod-i-arbetet-for-att-forebygga-suicid/" TargetMode="External"/><Relationship Id="rId1" Type="http://schemas.openxmlformats.org/officeDocument/2006/relationships/slideLayout" Target="../slideLayouts/slideLayout2.xml"/><Relationship Id="rId6" Type="http://schemas.openxmlformats.org/officeDocument/2006/relationships/hyperlink" Target="https://vardochinsats.se/sjaelvskadebeteende/" TargetMode="External"/><Relationship Id="rId5" Type="http://schemas.openxmlformats.org/officeDocument/2006/relationships/hyperlink" Target="https://suicidprev.se/kunskap-rad/" TargetMode="External"/><Relationship Id="rId4" Type="http://schemas.openxmlformats.org/officeDocument/2006/relationships/hyperlink" Target="https://www.suicidezero.se/fakta-och-rad/den-suicidala-processen"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goteborgonline.sharepoint.com/sites/w5al/Manualer/Forms/AllItems.aspx?id=%2Fsites%2Fw5al%2FManualer%2F01%2E%20Steg%20f%C3%B6r%20steg%2FSteg%2Dfor%2Dsteg%2Dv23%2Dmanual%2Darbetsbok%2Epdf&amp;parent=%2Fsites%2Fw5al%2FManualer%2F01%2E%20Steg%20f%C3%B6r%20ste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www.svenskakyrkan.se/kyrkans-sos" TargetMode="External"/><Relationship Id="rId3" Type="http://schemas.openxmlformats.org/officeDocument/2006/relationships/hyperlink" Target="http://www.1177.se/" TargetMode="External"/><Relationship Id="rId7" Type="http://schemas.openxmlformats.org/officeDocument/2006/relationships/hyperlink" Target="https://www.svenskakyrkan.se/jourhavandeprast/chatta" TargetMode="External"/><Relationship Id="rId12" Type="http://schemas.openxmlformats.org/officeDocument/2006/relationships/hyperlink" Target="http://www.spes.se/"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hyperlink" Target="http://www.jourhavande-medmanniska.se/" TargetMode="External"/><Relationship Id="rId11" Type="http://schemas.openxmlformats.org/officeDocument/2006/relationships/hyperlink" Target="http://www.mind.se/" TargetMode="External"/><Relationship Id="rId5" Type="http://schemas.openxmlformats.org/officeDocument/2006/relationships/hyperlink" Target="http://rkuf.se/vad-vi-gor/jourhavande-kompis/" TargetMode="External"/><Relationship Id="rId10" Type="http://schemas.openxmlformats.org/officeDocument/2006/relationships/hyperlink" Target="https://chat.mind.se/" TargetMode="External"/><Relationship Id="rId4" Type="http://schemas.openxmlformats.org/officeDocument/2006/relationships/hyperlink" Target="http://www.bris.se/" TargetMode="External"/><Relationship Id="rId9" Type="http://schemas.openxmlformats.org/officeDocument/2006/relationships/hyperlink" Target="https://mind.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920628-F32D-4B59-82A3-068B459839A7}"/>
              </a:ext>
            </a:extLst>
          </p:cNvPr>
          <p:cNvSpPr>
            <a:spLocks noGrp="1"/>
          </p:cNvSpPr>
          <p:nvPr>
            <p:ph type="ctrTitle"/>
          </p:nvPr>
        </p:nvSpPr>
        <p:spPr>
          <a:xfrm>
            <a:off x="1731696" y="1962365"/>
            <a:ext cx="8728608" cy="873302"/>
          </a:xfrm>
        </p:spPr>
        <p:txBody>
          <a:bodyPr/>
          <a:lstStyle/>
          <a:p>
            <a:r>
              <a:rPr lang="sv-SE" sz="2400" dirty="0"/>
              <a:t>Stödmaterial suicidprevention FFS</a:t>
            </a:r>
          </a:p>
        </p:txBody>
      </p:sp>
      <p:sp>
        <p:nvSpPr>
          <p:cNvPr id="3" name="Platshållare för text 2">
            <a:extLst>
              <a:ext uri="{FF2B5EF4-FFF2-40B4-BE49-F238E27FC236}">
                <a16:creationId xmlns:a16="http://schemas.microsoft.com/office/drawing/2014/main" id="{27097D5D-E399-4255-9468-0116A1B0B0E1}"/>
              </a:ext>
            </a:extLst>
          </p:cNvPr>
          <p:cNvSpPr>
            <a:spLocks noGrp="1"/>
          </p:cNvSpPr>
          <p:nvPr>
            <p:ph type="body" sz="quarter" idx="10"/>
          </p:nvPr>
        </p:nvSpPr>
        <p:spPr>
          <a:xfrm>
            <a:off x="1731696" y="2948683"/>
            <a:ext cx="8728608" cy="1818526"/>
          </a:xfrm>
        </p:spPr>
        <p:txBody>
          <a:bodyPr/>
          <a:lstStyle/>
          <a:p>
            <a:endParaRPr lang="sv-SE" sz="3600" dirty="0"/>
          </a:p>
        </p:txBody>
      </p:sp>
      <p:sp>
        <p:nvSpPr>
          <p:cNvPr id="4" name="Platshållare för text 3">
            <a:extLst>
              <a:ext uri="{FF2B5EF4-FFF2-40B4-BE49-F238E27FC236}">
                <a16:creationId xmlns:a16="http://schemas.microsoft.com/office/drawing/2014/main" id="{67432880-EABA-4426-91B8-2D839C20B2ED}"/>
              </a:ext>
            </a:extLst>
          </p:cNvPr>
          <p:cNvSpPr>
            <a:spLocks noGrp="1"/>
          </p:cNvSpPr>
          <p:nvPr>
            <p:ph type="body" sz="quarter" idx="11"/>
          </p:nvPr>
        </p:nvSpPr>
        <p:spPr/>
        <p:txBody>
          <a:bodyPr/>
          <a:lstStyle/>
          <a:p>
            <a:r>
              <a:rPr lang="sv-SE" dirty="0"/>
              <a:t>{{</a:t>
            </a:r>
            <a:r>
              <a:rPr lang="sv-SE" dirty="0" err="1"/>
              <a:t>user_firstname</a:t>
            </a:r>
            <a:r>
              <a:rPr lang="sv-SE" dirty="0"/>
              <a:t>}} {{</a:t>
            </a:r>
            <a:r>
              <a:rPr lang="sv-SE" dirty="0" err="1"/>
              <a:t>user_lastname</a:t>
            </a:r>
            <a:r>
              <a:rPr lang="sv-SE" dirty="0"/>
              <a:t>}}</a:t>
            </a:r>
          </a:p>
        </p:txBody>
      </p:sp>
    </p:spTree>
    <p:extLst>
      <p:ext uri="{BB962C8B-B14F-4D97-AF65-F5344CB8AC3E}">
        <p14:creationId xmlns:p14="http://schemas.microsoft.com/office/powerpoint/2010/main" val="3578789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BDAD27-E3F8-408B-A998-F2688550736A}"/>
              </a:ext>
            </a:extLst>
          </p:cNvPr>
          <p:cNvSpPr>
            <a:spLocks noGrp="1"/>
          </p:cNvSpPr>
          <p:nvPr>
            <p:ph type="title"/>
          </p:nvPr>
        </p:nvSpPr>
        <p:spPr/>
        <p:txBody>
          <a:bodyPr>
            <a:normAutofit fontScale="90000"/>
          </a:bodyPr>
          <a:lstStyle/>
          <a:p>
            <a:r>
              <a:rPr lang="sv-SE" dirty="0"/>
              <a:t>Kontakt</a:t>
            </a:r>
          </a:p>
        </p:txBody>
      </p:sp>
      <p:sp>
        <p:nvSpPr>
          <p:cNvPr id="3" name="Platshållare för text 2">
            <a:extLst>
              <a:ext uri="{FF2B5EF4-FFF2-40B4-BE49-F238E27FC236}">
                <a16:creationId xmlns:a16="http://schemas.microsoft.com/office/drawing/2014/main" id="{8E4FCA14-D569-4621-9ECA-81A823936203}"/>
              </a:ext>
            </a:extLst>
          </p:cNvPr>
          <p:cNvSpPr>
            <a:spLocks noGrp="1"/>
          </p:cNvSpPr>
          <p:nvPr>
            <p:ph type="body" sz="quarter" idx="11"/>
          </p:nvPr>
        </p:nvSpPr>
        <p:spPr/>
        <p:txBody>
          <a:bodyPr/>
          <a:lstStyle/>
          <a:p>
            <a:r>
              <a:rPr lang="sv-SE" dirty="0"/>
              <a:t>{{</a:t>
            </a:r>
            <a:r>
              <a:rPr lang="sv-SE" dirty="0" err="1"/>
              <a:t>user_firstname</a:t>
            </a:r>
            <a:r>
              <a:rPr lang="sv-SE" dirty="0"/>
              <a:t>}} {{</a:t>
            </a:r>
            <a:r>
              <a:rPr lang="sv-SE" dirty="0" err="1"/>
              <a:t>user_lastname</a:t>
            </a:r>
            <a:r>
              <a:rPr lang="sv-SE" dirty="0"/>
              <a:t>}}</a:t>
            </a:r>
          </a:p>
          <a:p>
            <a:r>
              <a:rPr lang="sv-SE" dirty="0"/>
              <a:t>{{</a:t>
            </a:r>
            <a:r>
              <a:rPr lang="sv-SE" dirty="0" err="1"/>
              <a:t>user_email</a:t>
            </a:r>
            <a:r>
              <a:rPr lang="sv-SE" dirty="0"/>
              <a:t>}}</a:t>
            </a:r>
          </a:p>
          <a:p>
            <a:r>
              <a:rPr lang="sv-SE" dirty="0"/>
              <a:t>Förvaltning, {{</a:t>
            </a:r>
            <a:r>
              <a:rPr lang="sv-SE" dirty="0" err="1"/>
              <a:t>org_parent_name</a:t>
            </a:r>
            <a:r>
              <a:rPr lang="sv-SE" dirty="0"/>
              <a:t>}}</a:t>
            </a:r>
          </a:p>
        </p:txBody>
      </p:sp>
    </p:spTree>
    <p:extLst>
      <p:ext uri="{BB962C8B-B14F-4D97-AF65-F5344CB8AC3E}">
        <p14:creationId xmlns:p14="http://schemas.microsoft.com/office/powerpoint/2010/main" val="2441568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CEFBCF-EA3E-4270-943F-B42B534C1D1F}"/>
              </a:ext>
            </a:extLst>
          </p:cNvPr>
          <p:cNvSpPr>
            <a:spLocks noGrp="1"/>
          </p:cNvSpPr>
          <p:nvPr>
            <p:ph type="title"/>
          </p:nvPr>
        </p:nvSpPr>
        <p:spPr/>
        <p:txBody>
          <a:bodyPr/>
          <a:lstStyle/>
          <a:p>
            <a:r>
              <a:rPr lang="sv-SE" dirty="0"/>
              <a:t>Bakgrund</a:t>
            </a:r>
          </a:p>
        </p:txBody>
      </p:sp>
      <p:sp>
        <p:nvSpPr>
          <p:cNvPr id="3" name="Platshållare för innehåll 2">
            <a:extLst>
              <a:ext uri="{FF2B5EF4-FFF2-40B4-BE49-F238E27FC236}">
                <a16:creationId xmlns:a16="http://schemas.microsoft.com/office/drawing/2014/main" id="{89B81AD9-1413-43B9-8C1D-69D5A591CDF3}"/>
              </a:ext>
            </a:extLst>
          </p:cNvPr>
          <p:cNvSpPr>
            <a:spLocks noGrp="1"/>
          </p:cNvSpPr>
          <p:nvPr>
            <p:ph idx="11"/>
          </p:nvPr>
        </p:nvSpPr>
        <p:spPr>
          <a:xfrm>
            <a:off x="1056000" y="1388125"/>
            <a:ext cx="10080000" cy="4869456"/>
          </a:xfrm>
        </p:spPr>
        <p:txBody>
          <a:bodyPr/>
          <a:lstStyle/>
          <a:p>
            <a:pPr marL="0" indent="0">
              <a:buNone/>
            </a:pPr>
            <a:r>
              <a:rPr lang="sv-SE" dirty="0"/>
              <a:t>Sedan 2014 har Göteborgs stad en strategisk plan för suicidprevention som omfattar alla förvaltningar och bolag </a:t>
            </a:r>
            <a:r>
              <a:rPr lang="sv-SE" dirty="0">
                <a:hlinkClick r:id="rId2"/>
              </a:rPr>
              <a:t>Handling Kommunfullmäktige (goteborg.se)</a:t>
            </a:r>
            <a:r>
              <a:rPr lang="sv-SE" dirty="0"/>
              <a:t> </a:t>
            </a:r>
          </a:p>
          <a:p>
            <a:pPr>
              <a:buFontTx/>
              <a:buChar char="-"/>
            </a:pPr>
            <a:r>
              <a:rPr lang="sv-SE" dirty="0"/>
              <a:t>Långsiktigt mål: </a:t>
            </a:r>
            <a:r>
              <a:rPr lang="sv-SE" i="1" dirty="0"/>
              <a:t>Suicid och suicidförsök ska varaktigt minska i Göteborg. En säker och trygg stad ska vara fri från suicidförsök och suicid.</a:t>
            </a:r>
          </a:p>
          <a:p>
            <a:pPr marL="0" indent="0">
              <a:buNone/>
            </a:pPr>
            <a:endParaRPr lang="sv-SE" i="1" dirty="0"/>
          </a:p>
          <a:p>
            <a:pPr marL="0" indent="0">
              <a:buNone/>
            </a:pPr>
            <a:r>
              <a:rPr lang="sv-SE" dirty="0"/>
              <a:t>Det finns en stark koppling mellan psykisk ohälsa och självmord. Människor med psykisk ohälsa är den grupp som är mest utsatt vad gäller socioekonomiska faktorer såsom ekonomi, boende, tillgång till arbete och delaktighet i sociala nätverk, både i jämförelse med den övriga befolkningen och i jämförelse med andra patient- eller funktionshindergrupper</a:t>
            </a:r>
          </a:p>
          <a:p>
            <a:pPr marL="0" indent="0">
              <a:buNone/>
            </a:pPr>
            <a:r>
              <a:rPr lang="sv-SE" dirty="0"/>
              <a:t>Personal </a:t>
            </a:r>
            <a:r>
              <a:rPr lang="sv-SE"/>
              <a:t>inom förvaltningen </a:t>
            </a:r>
            <a:r>
              <a:rPr lang="sv-SE" dirty="0"/>
              <a:t>för funktionsstöd möter flera av de grupper som identifierats ha högre risk för psykisk ohälsa </a:t>
            </a:r>
          </a:p>
        </p:txBody>
      </p:sp>
    </p:spTree>
    <p:extLst>
      <p:ext uri="{BB962C8B-B14F-4D97-AF65-F5344CB8AC3E}">
        <p14:creationId xmlns:p14="http://schemas.microsoft.com/office/powerpoint/2010/main" val="1826729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16D426-DE7F-4467-B206-7787A9DC764D}"/>
              </a:ext>
            </a:extLst>
          </p:cNvPr>
          <p:cNvSpPr>
            <a:spLocks noGrp="1"/>
          </p:cNvSpPr>
          <p:nvPr>
            <p:ph type="title"/>
          </p:nvPr>
        </p:nvSpPr>
        <p:spPr/>
        <p:txBody>
          <a:bodyPr/>
          <a:lstStyle/>
          <a:p>
            <a:r>
              <a:rPr lang="sv-SE" dirty="0"/>
              <a:t>Anvisning</a:t>
            </a:r>
          </a:p>
        </p:txBody>
      </p:sp>
      <p:sp>
        <p:nvSpPr>
          <p:cNvPr id="3" name="Platshållare för innehåll 2">
            <a:extLst>
              <a:ext uri="{FF2B5EF4-FFF2-40B4-BE49-F238E27FC236}">
                <a16:creationId xmlns:a16="http://schemas.microsoft.com/office/drawing/2014/main" id="{15EF2B37-A177-4987-9DAF-009A341D11B3}"/>
              </a:ext>
            </a:extLst>
          </p:cNvPr>
          <p:cNvSpPr>
            <a:spLocks noGrp="1"/>
          </p:cNvSpPr>
          <p:nvPr>
            <p:ph idx="11"/>
          </p:nvPr>
        </p:nvSpPr>
        <p:spPr/>
        <p:txBody>
          <a:bodyPr>
            <a:normAutofit fontScale="92500" lnSpcReduction="10000"/>
          </a:bodyPr>
          <a:lstStyle/>
          <a:p>
            <a:pPr>
              <a:buFont typeface="Wingdings" panose="05000000000000000000" pitchFamily="2" charset="2"/>
              <a:buChar char="Ø"/>
            </a:pPr>
            <a:r>
              <a:rPr lang="sv-SE" dirty="0"/>
              <a:t>Att göra en bedömning av suicidrisk är en uppgift för sjukvården. </a:t>
            </a:r>
            <a:r>
              <a:rPr lang="sv-SE" b="0" i="0" dirty="0">
                <a:solidFill>
                  <a:srgbClr val="000000"/>
                </a:solidFill>
                <a:effectLst/>
              </a:rPr>
              <a:t>Det finns alltid behov av en läkarbedömning när en klient/brukare bedöms vara suicidnär</a:t>
            </a:r>
            <a:r>
              <a:rPr lang="sv-SE" dirty="0">
                <a:solidFill>
                  <a:srgbClr val="000000"/>
                </a:solidFill>
              </a:rPr>
              <a:t>a</a:t>
            </a:r>
          </a:p>
          <a:p>
            <a:pPr marL="0" indent="0">
              <a:buNone/>
            </a:pPr>
            <a:endParaRPr lang="sv-SE" dirty="0">
              <a:solidFill>
                <a:srgbClr val="000000"/>
              </a:solidFill>
            </a:endParaRPr>
          </a:p>
          <a:p>
            <a:pPr>
              <a:buFont typeface="Wingdings" panose="05000000000000000000" pitchFamily="2" charset="2"/>
              <a:buChar char="Ø"/>
            </a:pPr>
            <a:r>
              <a:rPr lang="sv-SE" dirty="0"/>
              <a:t>Personal inom kommunens socialtjänstområden behöver ha generell kunskap om suicidala processer, känna till riskgrupper, kunna uppmärksamma tecken, våga fråga, våga lyssna, och vara trygga i när och vart de ska hänvisa vidare</a:t>
            </a:r>
          </a:p>
          <a:p>
            <a:endParaRPr lang="sv-SE" dirty="0"/>
          </a:p>
          <a:p>
            <a:pPr marL="0" indent="0">
              <a:buNone/>
            </a:pPr>
            <a:r>
              <a:rPr lang="sv-SE" b="1" dirty="0">
                <a:latin typeface="Calibri" panose="020F0502020204030204" pitchFamily="34" charset="0"/>
                <a:ea typeface="Calibri" panose="020F0502020204030204" pitchFamily="34" charset="0"/>
              </a:rPr>
              <a:t>Hur materialet ska användas:</a:t>
            </a:r>
          </a:p>
          <a:p>
            <a:pPr>
              <a:buFont typeface="Wingdings" panose="05000000000000000000" pitchFamily="2" charset="2"/>
              <a:buChar char="Ø"/>
            </a:pPr>
            <a:r>
              <a:rPr lang="sv-SE" dirty="0">
                <a:effectLst/>
                <a:latin typeface="Calibri" panose="020F0502020204030204" pitchFamily="34" charset="0"/>
                <a:ea typeface="Calibri" panose="020F0502020204030204" pitchFamily="34" charset="0"/>
              </a:rPr>
              <a:t>Vi rekommenderar att verksamheterna läser in sig på de informationslänkar som hänvisas till i detta stödmaterial, går en grundutbildning, tittar på det bifogade stödmaterialet och funderar på  vilket som kan användas, samt </a:t>
            </a:r>
            <a:r>
              <a:rPr lang="sv-SE" sz="2100" dirty="0">
                <a:effectLst/>
                <a:latin typeface="Calibri" panose="020F0502020204030204" pitchFamily="34" charset="0"/>
                <a:ea typeface="Calibri" panose="020F0502020204030204" pitchFamily="34" charset="0"/>
              </a:rPr>
              <a:t>att varje enskild verksamhet bryter ner rutinen så att den passar verksamheten</a:t>
            </a:r>
            <a:endParaRPr lang="sv-SE" sz="2100" dirty="0"/>
          </a:p>
        </p:txBody>
      </p:sp>
    </p:spTree>
    <p:extLst>
      <p:ext uri="{BB962C8B-B14F-4D97-AF65-F5344CB8AC3E}">
        <p14:creationId xmlns:p14="http://schemas.microsoft.com/office/powerpoint/2010/main" val="2609896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18A824-7502-4DF5-9173-00A6D1CEE6EF}"/>
              </a:ext>
            </a:extLst>
          </p:cNvPr>
          <p:cNvSpPr>
            <a:spLocks noGrp="1"/>
          </p:cNvSpPr>
          <p:nvPr>
            <p:ph type="title"/>
          </p:nvPr>
        </p:nvSpPr>
        <p:spPr/>
        <p:txBody>
          <a:bodyPr/>
          <a:lstStyle/>
          <a:p>
            <a:r>
              <a:rPr lang="sv-SE" dirty="0"/>
              <a:t>Riskfaktorer</a:t>
            </a:r>
          </a:p>
        </p:txBody>
      </p:sp>
      <p:sp>
        <p:nvSpPr>
          <p:cNvPr id="3" name="Platshållare för innehåll 2">
            <a:extLst>
              <a:ext uri="{FF2B5EF4-FFF2-40B4-BE49-F238E27FC236}">
                <a16:creationId xmlns:a16="http://schemas.microsoft.com/office/drawing/2014/main" id="{5D333CD8-415C-464E-9998-B08A8402E000}"/>
              </a:ext>
            </a:extLst>
          </p:cNvPr>
          <p:cNvSpPr>
            <a:spLocks noGrp="1"/>
          </p:cNvSpPr>
          <p:nvPr>
            <p:ph sz="half" idx="1"/>
          </p:nvPr>
        </p:nvSpPr>
        <p:spPr/>
        <p:txBody>
          <a:bodyPr>
            <a:normAutofit/>
          </a:bodyPr>
          <a:lstStyle/>
          <a:p>
            <a:pPr marL="342900" lvl="0" indent="-342900">
              <a:lnSpc>
                <a:spcPct val="107000"/>
              </a:lnSpc>
              <a:buFont typeface="Wingdings" panose="05000000000000000000" pitchFamily="2" charset="2"/>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Tidigare Självmordsförsök</a:t>
            </a:r>
          </a:p>
          <a:p>
            <a:pPr marL="342900" lvl="0" indent="-342900">
              <a:lnSpc>
                <a:spcPct val="107000"/>
              </a:lnSpc>
              <a:buFont typeface="Wingdings" panose="05000000000000000000" pitchFamily="2" charset="2"/>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Män</a:t>
            </a:r>
          </a:p>
          <a:p>
            <a:pPr marL="342900" lvl="0" indent="-342900">
              <a:lnSpc>
                <a:spcPct val="107000"/>
              </a:lnSpc>
              <a:buFont typeface="Wingdings" panose="05000000000000000000" pitchFamily="2" charset="2"/>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Äldre än 45 år</a:t>
            </a:r>
          </a:p>
          <a:p>
            <a:pPr marL="342900" indent="-342900">
              <a:lnSpc>
                <a:spcPct val="107000"/>
              </a:lnSpc>
              <a:buFont typeface="Wingdings" panose="05000000000000000000" pitchFamily="2" charset="2"/>
              <a:buChar char=""/>
            </a:pPr>
            <a:r>
              <a:rPr lang="sv-SE" sz="2000" dirty="0">
                <a:effectLst/>
                <a:latin typeface="Calibri" panose="020F0502020204030204" pitchFamily="34" charset="0"/>
                <a:ea typeface="Calibri" panose="020F0502020204030204" pitchFamily="34" charset="0"/>
                <a:cs typeface="Times New Roman" panose="02020603050405020304" pitchFamily="18" charset="0"/>
              </a:rPr>
              <a:t>Psykisk sjukdom</a:t>
            </a:r>
          </a:p>
          <a:p>
            <a:pPr marL="342900" indent="-342900">
              <a:lnSpc>
                <a:spcPct val="107000"/>
              </a:lnSpc>
              <a:buFont typeface="Wingdings" panose="05000000000000000000" pitchFamily="2" charset="2"/>
              <a:buChar char=""/>
            </a:pPr>
            <a:r>
              <a:rPr lang="sv-SE" sz="2000" dirty="0">
                <a:effectLst/>
                <a:latin typeface="Calibri" panose="020F0502020204030204" pitchFamily="34" charset="0"/>
                <a:ea typeface="Calibri" panose="020F0502020204030204" pitchFamily="34" charset="0"/>
                <a:cs typeface="Times New Roman" panose="02020603050405020304" pitchFamily="18" charset="0"/>
              </a:rPr>
              <a:t>Depression  </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Separerad, frånskild eller änka/änkling</a:t>
            </a:r>
          </a:p>
          <a:p>
            <a:pPr marL="342900" lvl="0" indent="-342900">
              <a:lnSpc>
                <a:spcPct val="107000"/>
              </a:lnSpc>
              <a:buFont typeface="Wingdings" panose="05000000000000000000" pitchFamily="2" charset="2"/>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Pågående substansbruk</a:t>
            </a:r>
          </a:p>
          <a:p>
            <a:pPr marL="342900" lvl="0" indent="-342900">
              <a:lnSpc>
                <a:spcPct val="107000"/>
              </a:lnSpc>
              <a:buFont typeface="Wingdings" panose="05000000000000000000" pitchFamily="2" charset="2"/>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Arbetslös eller pensionerad</a:t>
            </a:r>
          </a:p>
          <a:p>
            <a:pPr marL="342900" lvl="0" indent="-342900">
              <a:lnSpc>
                <a:spcPct val="107000"/>
              </a:lnSpc>
              <a:buFont typeface="Wingdings" panose="05000000000000000000" pitchFamily="2" charset="2"/>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Förlust av pengar, skulder hos Kronofogden</a:t>
            </a:r>
          </a:p>
          <a:p>
            <a:pPr marL="342900" lvl="0" indent="-342900">
              <a:lnSpc>
                <a:spcPct val="107000"/>
              </a:lnSpc>
              <a:buFont typeface="Wingdings" panose="05000000000000000000" pitchFamily="2" charset="2"/>
              <a:buChar char=""/>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innehåll 3">
            <a:extLst>
              <a:ext uri="{FF2B5EF4-FFF2-40B4-BE49-F238E27FC236}">
                <a16:creationId xmlns:a16="http://schemas.microsoft.com/office/drawing/2014/main" id="{A105CE86-3B49-43EB-87C8-0A0C3AD35CBB}"/>
              </a:ext>
            </a:extLst>
          </p:cNvPr>
          <p:cNvSpPr>
            <a:spLocks noGrp="1"/>
          </p:cNvSpPr>
          <p:nvPr>
            <p:ph sz="half" idx="2"/>
          </p:nvPr>
        </p:nvSpPr>
        <p:spPr/>
        <p:txBody>
          <a:bodyPr>
            <a:normAutofit/>
          </a:bodyPr>
          <a:lstStyle/>
          <a:p>
            <a:pPr marL="342900" lvl="0" indent="-342900">
              <a:lnSpc>
                <a:spcPct val="107000"/>
              </a:lnSpc>
              <a:buFont typeface="Wingdings" panose="05000000000000000000" pitchFamily="2" charset="2"/>
              <a:buChar char=""/>
            </a:pPr>
            <a:r>
              <a:rPr lang="sv-SE" sz="2000" dirty="0">
                <a:effectLst/>
                <a:latin typeface="Calibri" panose="020F0502020204030204" pitchFamily="34" charset="0"/>
                <a:ea typeface="Calibri" panose="020F0502020204030204" pitchFamily="34" charset="0"/>
                <a:cs typeface="Times New Roman" panose="02020603050405020304" pitchFamily="18" charset="0"/>
              </a:rPr>
              <a:t>Kronisk kroppslig sjukdom</a:t>
            </a:r>
          </a:p>
          <a:p>
            <a:pPr marL="342900" lvl="0" indent="-342900">
              <a:lnSpc>
                <a:spcPct val="107000"/>
              </a:lnSpc>
              <a:buFont typeface="Wingdings" panose="05000000000000000000" pitchFamily="2" charset="2"/>
              <a:buChar char=""/>
            </a:pPr>
            <a:r>
              <a:rPr lang="sv-SE" sz="2000" dirty="0">
                <a:effectLst/>
                <a:latin typeface="Calibri" panose="020F0502020204030204" pitchFamily="34" charset="0"/>
                <a:ea typeface="Calibri" panose="020F0502020204030204" pitchFamily="34" charset="0"/>
                <a:cs typeface="Times New Roman" panose="02020603050405020304" pitchFamily="18" charset="0"/>
              </a:rPr>
              <a:t>Personlighetssyndrom</a:t>
            </a:r>
          </a:p>
          <a:p>
            <a:pPr marL="342900" lvl="0" indent="-342900">
              <a:lnSpc>
                <a:spcPct val="107000"/>
              </a:lnSpc>
              <a:buFont typeface="Wingdings" panose="05000000000000000000" pitchFamily="2" charset="2"/>
              <a:buChar char=""/>
            </a:pPr>
            <a:r>
              <a:rPr lang="sv-SE" sz="2000" dirty="0">
                <a:effectLst/>
                <a:latin typeface="Calibri" panose="020F0502020204030204" pitchFamily="34" charset="0"/>
                <a:ea typeface="Calibri" panose="020F0502020204030204" pitchFamily="34" charset="0"/>
                <a:cs typeface="Times New Roman" panose="02020603050405020304" pitchFamily="18" charset="0"/>
              </a:rPr>
              <a:t>Att ha planerat eller att ha använt en våldsam metod vid ett tidigare självmordsförsök</a:t>
            </a:r>
          </a:p>
          <a:p>
            <a:pPr marL="342900" lvl="0" indent="-342900">
              <a:lnSpc>
                <a:spcPct val="107000"/>
              </a:lnSpc>
              <a:buFont typeface="Wingdings" panose="05000000000000000000" pitchFamily="2" charset="2"/>
              <a:buChar char=""/>
            </a:pPr>
            <a:r>
              <a:rPr lang="sv-SE" sz="2000" dirty="0">
                <a:effectLst/>
                <a:latin typeface="Calibri" panose="020F0502020204030204" pitchFamily="34" charset="0"/>
                <a:ea typeface="Calibri" panose="020F0502020204030204" pitchFamily="34" charset="0"/>
                <a:cs typeface="Times New Roman" panose="02020603050405020304" pitchFamily="18" charset="0"/>
              </a:rPr>
              <a:t>Utlandsadopterad</a:t>
            </a:r>
          </a:p>
          <a:p>
            <a:pPr marL="342900" lvl="0" indent="-342900">
              <a:lnSpc>
                <a:spcPct val="107000"/>
              </a:lnSpc>
              <a:buFont typeface="Wingdings" panose="05000000000000000000" pitchFamily="2" charset="2"/>
              <a:buChar char=""/>
            </a:pPr>
            <a:r>
              <a:rPr lang="sv-SE" sz="2000" dirty="0">
                <a:effectLst/>
                <a:latin typeface="Calibri" panose="020F0502020204030204" pitchFamily="34" charset="0"/>
                <a:ea typeface="Calibri" panose="020F0502020204030204" pitchFamily="34" charset="0"/>
                <a:cs typeface="Times New Roman" panose="02020603050405020304" pitchFamily="18" charset="0"/>
              </a:rPr>
              <a:t>Att identifiera sig som en HBTQ+-person</a:t>
            </a:r>
          </a:p>
          <a:p>
            <a:pPr marL="342900" lvl="0" indent="-342900">
              <a:lnSpc>
                <a:spcPct val="107000"/>
              </a:lnSpc>
              <a:buFont typeface="Wingdings" panose="05000000000000000000" pitchFamily="2" charset="2"/>
              <a:buChar char=""/>
            </a:pPr>
            <a:r>
              <a:rPr lang="sv-SE" sz="2000" dirty="0">
                <a:effectLst/>
                <a:latin typeface="Calibri" panose="020F0502020204030204" pitchFamily="34" charset="0"/>
                <a:ea typeface="Calibri" panose="020F0502020204030204" pitchFamily="34" charset="0"/>
                <a:cs typeface="Times New Roman" panose="02020603050405020304" pitchFamily="18" charset="0"/>
              </a:rPr>
              <a:t>Att ha lämnat ett avskedsbrev</a:t>
            </a:r>
          </a:p>
          <a:p>
            <a:pPr marL="342900" indent="-342900">
              <a:lnSpc>
                <a:spcPct val="107000"/>
              </a:lnSpc>
              <a:spcAft>
                <a:spcPts val="800"/>
              </a:spcAft>
              <a:buFont typeface="Wingdings" panose="05000000000000000000" pitchFamily="2" charset="2"/>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Att uppleva sig kränkt pga. förhöjd känslighet</a:t>
            </a:r>
          </a:p>
          <a:p>
            <a:pPr marL="342900" indent="-342900">
              <a:lnSpc>
                <a:spcPct val="107000"/>
              </a:lnSpc>
              <a:spcAft>
                <a:spcPts val="800"/>
              </a:spcAft>
              <a:buFont typeface="Wingdings" panose="05000000000000000000" pitchFamily="2" charset="2"/>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Mobbing</a:t>
            </a:r>
            <a:endParaRPr lang="sv-SE"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4182940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01E97A9-63D6-4087-BD54-94B17520C213}"/>
              </a:ext>
            </a:extLst>
          </p:cNvPr>
          <p:cNvSpPr>
            <a:spLocks noGrp="1"/>
          </p:cNvSpPr>
          <p:nvPr>
            <p:ph type="title"/>
          </p:nvPr>
        </p:nvSpPr>
        <p:spPr/>
        <p:txBody>
          <a:bodyPr>
            <a:normAutofit fontScale="90000"/>
          </a:bodyPr>
          <a:lstStyle/>
          <a:p>
            <a:r>
              <a:rPr lang="sv-SE" dirty="0"/>
              <a:t>Länkar till information samt tips på utbildning</a:t>
            </a:r>
          </a:p>
        </p:txBody>
      </p:sp>
      <p:sp>
        <p:nvSpPr>
          <p:cNvPr id="3" name="Platshållare för innehåll 2">
            <a:extLst>
              <a:ext uri="{FF2B5EF4-FFF2-40B4-BE49-F238E27FC236}">
                <a16:creationId xmlns:a16="http://schemas.microsoft.com/office/drawing/2014/main" id="{5309E6A5-B5C3-4E80-9803-0FE4D32950C8}"/>
              </a:ext>
            </a:extLst>
          </p:cNvPr>
          <p:cNvSpPr>
            <a:spLocks noGrp="1"/>
          </p:cNvSpPr>
          <p:nvPr>
            <p:ph idx="11"/>
          </p:nvPr>
        </p:nvSpPr>
        <p:spPr>
          <a:xfrm>
            <a:off x="1056000" y="1222872"/>
            <a:ext cx="10080000" cy="5078776"/>
          </a:xfrm>
        </p:spPr>
        <p:txBody>
          <a:bodyPr>
            <a:normAutofit/>
          </a:bodyPr>
          <a:lstStyle/>
          <a:p>
            <a:pPr marL="0" indent="0">
              <a:buNone/>
            </a:pPr>
            <a:r>
              <a:rPr lang="sv-SE" dirty="0">
                <a:hlinkClick r:id="rId2"/>
              </a:rPr>
              <a:t>Stöd i arbetet för att förebygga suicid </a:t>
            </a:r>
            <a:r>
              <a:rPr lang="sv-SE" dirty="0">
                <a:hlinkClick r:id="rId3"/>
              </a:rPr>
              <a:t>–</a:t>
            </a:r>
            <a:r>
              <a:rPr lang="sv-SE" dirty="0">
                <a:hlinkClick r:id="rId2"/>
              </a:rPr>
              <a:t> Socialstyrelsen</a:t>
            </a:r>
            <a:endParaRPr lang="sv-SE" dirty="0"/>
          </a:p>
          <a:p>
            <a:pPr marL="0" indent="0">
              <a:buNone/>
            </a:pPr>
            <a:r>
              <a:rPr lang="pt-BR" dirty="0">
                <a:hlinkClick r:id="rId4"/>
              </a:rPr>
              <a:t>Den suicidala processen (suicidezero.se)</a:t>
            </a:r>
            <a:endParaRPr lang="sv-SE" dirty="0">
              <a:solidFill>
                <a:srgbClr val="954F72"/>
              </a:solidFill>
              <a:hlinkClick r:id="rId3">
                <a:extLst>
                  <a:ext uri="{A12FA001-AC4F-418D-AE19-62706E023703}">
                    <ahyp:hlinkClr xmlns:ahyp="http://schemas.microsoft.com/office/drawing/2018/hyperlinkcolor" val="tx"/>
                  </a:ext>
                </a:extLst>
              </a:hlinkClick>
            </a:endParaRPr>
          </a:p>
          <a:p>
            <a:pPr marL="0" indent="0">
              <a:buNone/>
            </a:pPr>
            <a:r>
              <a:rPr lang="sv-SE" dirty="0">
                <a:solidFill>
                  <a:srgbClr val="0070C0"/>
                </a:solidFill>
                <a:hlinkClick r:id="rId3">
                  <a:extLst>
                    <a:ext uri="{A12FA001-AC4F-418D-AE19-62706E023703}">
                      <ahyp:hlinkClr xmlns:ahyp="http://schemas.microsoft.com/office/drawing/2018/hyperlinkcolor" val="tx"/>
                    </a:ext>
                  </a:extLst>
                </a:hlinkClick>
              </a:rPr>
              <a:t>Stör döden</a:t>
            </a:r>
            <a:r>
              <a:rPr lang="sv-SE" dirty="0">
                <a:solidFill>
                  <a:srgbClr val="0070C0"/>
                </a:solidFill>
              </a:rPr>
              <a:t> </a:t>
            </a:r>
            <a:r>
              <a:rPr lang="sv-SE" dirty="0"/>
              <a:t>(Mind, </a:t>
            </a:r>
            <a:r>
              <a:rPr lang="sv-SE" dirty="0" err="1"/>
              <a:t>Suicide</a:t>
            </a:r>
            <a:r>
              <a:rPr lang="sv-SE" dirty="0"/>
              <a:t> </a:t>
            </a:r>
            <a:r>
              <a:rPr lang="sv-SE" dirty="0" err="1"/>
              <a:t>Zero</a:t>
            </a:r>
            <a:r>
              <a:rPr lang="sv-SE" dirty="0"/>
              <a:t>, SPES)</a:t>
            </a:r>
          </a:p>
          <a:p>
            <a:pPr marL="0" indent="0">
              <a:buNone/>
            </a:pPr>
            <a:r>
              <a:rPr lang="sv-SE" dirty="0">
                <a:hlinkClick r:id="rId5"/>
              </a:rPr>
              <a:t>Kunskap &amp; råd - SPIV (suicidprev.se)</a:t>
            </a:r>
            <a:r>
              <a:rPr lang="sv-SE" dirty="0"/>
              <a:t> </a:t>
            </a:r>
          </a:p>
          <a:p>
            <a:pPr marL="0" indent="0">
              <a:buNone/>
            </a:pPr>
            <a:r>
              <a:rPr lang="sv-SE" dirty="0">
                <a:hlinkClick r:id="rId6"/>
              </a:rPr>
              <a:t>Nationella vård- och insatsprogram självskadebeteende (vardochinsats.se)</a:t>
            </a:r>
            <a:endParaRPr lang="sv-SE" dirty="0"/>
          </a:p>
          <a:p>
            <a:pPr marL="0" indent="0">
              <a:buNone/>
            </a:pPr>
            <a:endParaRPr lang="sv-SE" dirty="0"/>
          </a:p>
          <a:p>
            <a:pPr marL="0" indent="0">
              <a:buNone/>
            </a:pPr>
            <a:r>
              <a:rPr lang="sv-SE" b="1" dirty="0"/>
              <a:t>Utbildningar</a:t>
            </a:r>
          </a:p>
          <a:p>
            <a:r>
              <a:rPr lang="sv-SE" dirty="0"/>
              <a:t>Första hjälpen till psykisk hälsa (MHFA) – Förvaltningen har utbildade instruktörer</a:t>
            </a:r>
          </a:p>
          <a:p>
            <a:r>
              <a:rPr lang="sv-SE" dirty="0"/>
              <a:t>Psykisk livräddning med SPIV – erbjuds inom stadens arbete med psykisk hälsa och suicidprevention </a:t>
            </a:r>
            <a:r>
              <a:rPr lang="sv-SE" sz="1800" dirty="0"/>
              <a:t>		</a:t>
            </a:r>
          </a:p>
          <a:p>
            <a:pPr marL="0" indent="0">
              <a:buNone/>
            </a:pPr>
            <a:r>
              <a:rPr lang="sv-SE" sz="1600" dirty="0"/>
              <a:t>- För information om utbildningar</a:t>
            </a:r>
            <a:r>
              <a:rPr lang="sv-SE" sz="1600"/>
              <a:t>: </a:t>
            </a:r>
            <a:r>
              <a:rPr lang="sv-SE" sz="1600">
                <a:hlinkClick r:id="rId7"/>
              </a:rPr>
              <a:t>psykiatrisamordningen</a:t>
            </a:r>
            <a:r>
              <a:rPr lang="sv-SE" sz="1600" dirty="0">
                <a:hlinkClick r:id="rId7"/>
              </a:rPr>
              <a:t>@funktionsstod.goteborg.se</a:t>
            </a:r>
            <a:endParaRPr lang="sv-SE" sz="1600" dirty="0"/>
          </a:p>
        </p:txBody>
      </p:sp>
    </p:spTree>
    <p:extLst>
      <p:ext uri="{BB962C8B-B14F-4D97-AF65-F5344CB8AC3E}">
        <p14:creationId xmlns:p14="http://schemas.microsoft.com/office/powerpoint/2010/main" val="1737984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AF1EA9-C418-45DF-A798-489F85D17902}"/>
              </a:ext>
            </a:extLst>
          </p:cNvPr>
          <p:cNvSpPr>
            <a:spLocks noGrp="1"/>
          </p:cNvSpPr>
          <p:nvPr>
            <p:ph type="title"/>
          </p:nvPr>
        </p:nvSpPr>
        <p:spPr>
          <a:xfrm>
            <a:off x="407988" y="404813"/>
            <a:ext cx="9170279" cy="1137548"/>
          </a:xfrm>
        </p:spPr>
        <p:txBody>
          <a:bodyPr>
            <a:normAutofit fontScale="90000"/>
          </a:bodyPr>
          <a:lstStyle/>
          <a:p>
            <a:pPr>
              <a:lnSpc>
                <a:spcPct val="106000"/>
              </a:lnSpc>
              <a:spcAft>
                <a:spcPts val="800"/>
              </a:spcAft>
              <a:tabLst>
                <a:tab pos="1174750" algn="l"/>
              </a:tabLst>
            </a:pPr>
            <a:r>
              <a:rPr lang="sv-SE" sz="3100" dirty="0"/>
              <a:t>Våga fråga: </a:t>
            </a:r>
            <a:r>
              <a:rPr lang="sv-SE" sz="3100" b="1" kern="1400" spc="25" dirty="0">
                <a:effectLst/>
                <a:latin typeface="+mj-lt"/>
                <a:ea typeface="Times New Roman" panose="02020603050405020304" pitchFamily="18" charset="0"/>
                <a:cs typeface="Times New Roman" panose="02020603050405020304" pitchFamily="18" charset="0"/>
              </a:rPr>
              <a:t>Suicidpreventiv screening</a:t>
            </a:r>
            <a:br>
              <a:rPr lang="sv-SE" sz="1800" b="1" kern="1400" spc="25" dirty="0">
                <a:effectLst/>
                <a:latin typeface="+mj-lt"/>
                <a:ea typeface="Times New Roman" panose="02020603050405020304" pitchFamily="18" charset="0"/>
                <a:cs typeface="Times New Roman" panose="02020603050405020304" pitchFamily="18" charset="0"/>
              </a:rPr>
            </a:br>
            <a:r>
              <a:rPr lang="sv-SE" sz="1800" b="1" dirty="0">
                <a:effectLst/>
                <a:latin typeface="Calibri" panose="020F0502020204030204" pitchFamily="34" charset="0"/>
                <a:ea typeface="Times New Roman" panose="02020603050405020304" pitchFamily="18" charset="0"/>
                <a:cs typeface="Calibri" panose="020F0502020204030204" pitchFamily="34" charset="0"/>
              </a:rPr>
              <a:t>Vid minsta tvekan om patienten är suicidbenägen skall du gå vidare med följande frågeställningar. Viktig princip är att alltid våga fråga.  Hellre fråga och </a:t>
            </a:r>
            <a:r>
              <a:rPr lang="sv-SE" sz="1800" dirty="0">
                <a:latin typeface="Calibri" panose="020F0502020204030204" pitchFamily="34" charset="0"/>
                <a:ea typeface="Times New Roman" panose="02020603050405020304" pitchFamily="18" charset="0"/>
                <a:cs typeface="Calibri" panose="020F0502020204030204" pitchFamily="34" charset="0"/>
              </a:rPr>
              <a:t>om</a:t>
            </a:r>
            <a:r>
              <a:rPr lang="sv-SE" sz="1800" b="1" dirty="0">
                <a:effectLst/>
                <a:latin typeface="Calibri" panose="020F0502020204030204" pitchFamily="34" charset="0"/>
                <a:ea typeface="Times New Roman" panose="02020603050405020304" pitchFamily="18" charset="0"/>
                <a:cs typeface="Calibri" panose="020F0502020204030204" pitchFamily="34" charset="0"/>
              </a:rPr>
              <a:t> personen reagerar kraftigt – be om ursäkt. </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D6B2CAD9-6DBE-4CE5-BC9B-3B208082BE42}"/>
              </a:ext>
            </a:extLst>
          </p:cNvPr>
          <p:cNvSpPr>
            <a:spLocks noGrp="1"/>
          </p:cNvSpPr>
          <p:nvPr>
            <p:ph sz="half" idx="1"/>
          </p:nvPr>
        </p:nvSpPr>
        <p:spPr>
          <a:xfrm>
            <a:off x="407988" y="1652531"/>
            <a:ext cx="5400000" cy="4716458"/>
          </a:xfrm>
          <a:solidFill>
            <a:schemeClr val="tx2">
              <a:lumMod val="20000"/>
              <a:lumOff val="80000"/>
            </a:schemeClr>
          </a:solidFill>
          <a:ln>
            <a:solidFill>
              <a:schemeClr val="tx1"/>
            </a:solidFill>
          </a:ln>
        </p:spPr>
        <p:txBody>
          <a:bodyPr>
            <a:noAutofit/>
          </a:bodyPr>
          <a:lstStyle/>
          <a:p>
            <a:pPr marL="0" lvl="0" indent="0">
              <a:lnSpc>
                <a:spcPct val="150000"/>
              </a:lnSpc>
              <a:spcAft>
                <a:spcPts val="800"/>
              </a:spcAft>
              <a:buNone/>
            </a:pPr>
            <a:r>
              <a:rPr lang="sv-SE" sz="1400" b="1" dirty="0">
                <a:effectLst/>
                <a:latin typeface="Calibri" panose="020F0502020204030204" pitchFamily="34" charset="0"/>
                <a:ea typeface="Times New Roman" panose="02020603050405020304" pitchFamily="18" charset="0"/>
                <a:cs typeface="Calibri" panose="020F0502020204030204" pitchFamily="34" charset="0"/>
              </a:rPr>
              <a:t>   1. Mår du sämre än vanligt/ Känner du dig ledsen och nedstämd?</a:t>
            </a:r>
            <a:endParaRPr lang="sv-SE"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r>
              <a:rPr lang="sv-SE" sz="1400" b="1" dirty="0">
                <a:latin typeface="Calibri" panose="020F0502020204030204" pitchFamily="34" charset="0"/>
                <a:ea typeface="Times New Roman" panose="02020603050405020304" pitchFamily="18" charset="0"/>
                <a:cs typeface="Calibri" panose="020F0502020204030204" pitchFamily="34" charset="0"/>
              </a:rPr>
              <a:t>	</a:t>
            </a:r>
            <a:r>
              <a:rPr lang="sv-SE" sz="1400" b="1" dirty="0">
                <a:effectLst/>
                <a:latin typeface="Calibri" panose="020F0502020204030204" pitchFamily="34" charset="0"/>
                <a:ea typeface="Times New Roman" panose="02020603050405020304" pitchFamily="18" charset="0"/>
                <a:cs typeface="Calibri" panose="020F0502020204030204" pitchFamily="34" charset="0"/>
              </a:rPr>
              <a:t>  Ja 	 Vet ej  	Nej</a:t>
            </a:r>
            <a:endParaRPr lang="sv-SE"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endParaRPr lang="sv-SE" sz="200" b="1" dirty="0">
              <a:effectLst/>
              <a:latin typeface="Calibri" panose="020F0502020204030204" pitchFamily="34" charset="0"/>
              <a:ea typeface="Times New Roman" panose="02020603050405020304" pitchFamily="18" charset="0"/>
              <a:cs typeface="Calibri" panose="020F0502020204030204" pitchFamily="34" charset="0"/>
            </a:endParaRPr>
          </a:p>
          <a:p>
            <a:pPr marL="0" indent="0">
              <a:lnSpc>
                <a:spcPct val="150000"/>
              </a:lnSpc>
              <a:spcAft>
                <a:spcPts val="800"/>
              </a:spcAft>
              <a:buNone/>
            </a:pPr>
            <a:r>
              <a:rPr lang="sv-SE" sz="1400" b="1" dirty="0">
                <a:effectLst/>
                <a:latin typeface="Calibri" panose="020F0502020204030204" pitchFamily="34" charset="0"/>
                <a:ea typeface="Times New Roman" panose="02020603050405020304" pitchFamily="18" charset="0"/>
                <a:cs typeface="Calibri" panose="020F0502020204030204" pitchFamily="34" charset="0"/>
              </a:rPr>
              <a:t>   2. Känns allt hopplöst/meningslöst? </a:t>
            </a:r>
          </a:p>
          <a:p>
            <a:pPr marL="0" indent="0">
              <a:lnSpc>
                <a:spcPct val="150000"/>
              </a:lnSpc>
              <a:spcAft>
                <a:spcPts val="800"/>
              </a:spcAft>
              <a:buNone/>
            </a:pPr>
            <a:r>
              <a:rPr lang="sv-SE" sz="1400" b="1" dirty="0">
                <a:effectLst/>
                <a:latin typeface="Calibri" panose="020F0502020204030204" pitchFamily="34" charset="0"/>
                <a:ea typeface="Times New Roman" panose="02020603050405020304" pitchFamily="18" charset="0"/>
                <a:cs typeface="Calibri" panose="020F0502020204030204" pitchFamily="34" charset="0"/>
              </a:rPr>
              <a:t>	 Ja 	 Vet ej  	Nej</a:t>
            </a:r>
            <a:endParaRPr lang="sv-SE"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endParaRPr lang="sv-SE" sz="200" b="1" dirty="0">
              <a:effectLst/>
              <a:latin typeface="Calibri" panose="020F0502020204030204" pitchFamily="34" charset="0"/>
              <a:ea typeface="Times New Roman" panose="02020603050405020304" pitchFamily="18" charset="0"/>
              <a:cs typeface="Calibri" panose="020F0502020204030204" pitchFamily="34" charset="0"/>
            </a:endParaRPr>
          </a:p>
          <a:p>
            <a:pPr marL="0" indent="0">
              <a:lnSpc>
                <a:spcPct val="150000"/>
              </a:lnSpc>
              <a:spcAft>
                <a:spcPts val="800"/>
              </a:spcAft>
              <a:buNone/>
            </a:pPr>
            <a:r>
              <a:rPr lang="sv-SE" sz="1400" b="1" dirty="0">
                <a:effectLst/>
                <a:latin typeface="Calibri" panose="020F0502020204030204" pitchFamily="34" charset="0"/>
                <a:ea typeface="Times New Roman" panose="02020603050405020304" pitchFamily="18" charset="0"/>
                <a:cs typeface="Calibri" panose="020F0502020204030204" pitchFamily="34" charset="0"/>
              </a:rPr>
              <a:t>   3. Har du tänk att det vore bättre om du var död?</a:t>
            </a:r>
            <a:endParaRPr lang="sv-SE"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r>
              <a:rPr lang="sv-SE"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sv-SE" sz="14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Ja eller Vet ej  (Varningssignal) </a:t>
            </a:r>
            <a:r>
              <a:rPr lang="sv-SE" sz="1400" b="1" dirty="0">
                <a:effectLst/>
                <a:latin typeface="Calibri" panose="020F0502020204030204" pitchFamily="34" charset="0"/>
                <a:ea typeface="Times New Roman" panose="02020603050405020304" pitchFamily="18" charset="0"/>
                <a:cs typeface="Calibri" panose="020F0502020204030204" pitchFamily="34" charset="0"/>
              </a:rPr>
              <a:t>	Nej</a:t>
            </a:r>
          </a:p>
          <a:p>
            <a:pPr marL="0" indent="0">
              <a:lnSpc>
                <a:spcPct val="150000"/>
              </a:lnSpc>
              <a:spcAft>
                <a:spcPts val="800"/>
              </a:spcAft>
              <a:buNone/>
            </a:pPr>
            <a:endParaRPr lang="sv-SE" sz="2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r>
              <a:rPr lang="sv-SE" sz="1400" b="1" dirty="0">
                <a:effectLst/>
                <a:latin typeface="Calibri" panose="020F0502020204030204" pitchFamily="34" charset="0"/>
                <a:ea typeface="Times New Roman" panose="02020603050405020304" pitchFamily="18" charset="0"/>
                <a:cs typeface="Calibri" panose="020F0502020204030204" pitchFamily="34" charset="0"/>
              </a:rPr>
              <a:t>   4.  Har du tänkt att du vill avsluta ditt liv? </a:t>
            </a:r>
            <a:endParaRPr lang="sv-SE"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r>
              <a:rPr lang="sv-SE" sz="14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Ja eller Vet ej (Varningssignal)</a:t>
            </a:r>
            <a:r>
              <a:rPr lang="sv-SE" sz="1400" b="1" dirty="0">
                <a:effectLst/>
                <a:latin typeface="Calibri" panose="020F0502020204030204" pitchFamily="34" charset="0"/>
                <a:ea typeface="Times New Roman" panose="02020603050405020304" pitchFamily="18" charset="0"/>
                <a:cs typeface="Calibri" panose="020F0502020204030204" pitchFamily="34" charset="0"/>
              </a:rPr>
              <a:t>	Nej</a:t>
            </a:r>
            <a:endParaRPr lang="sv-SE" sz="1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Platshållare för innehåll 3">
            <a:extLst>
              <a:ext uri="{FF2B5EF4-FFF2-40B4-BE49-F238E27FC236}">
                <a16:creationId xmlns:a16="http://schemas.microsoft.com/office/drawing/2014/main" id="{BF402EFE-CB6A-460E-9CA9-D62544986ECC}"/>
              </a:ext>
            </a:extLst>
          </p:cNvPr>
          <p:cNvSpPr>
            <a:spLocks noGrp="1"/>
          </p:cNvSpPr>
          <p:nvPr>
            <p:ph sz="half" idx="2"/>
          </p:nvPr>
        </p:nvSpPr>
        <p:spPr>
          <a:xfrm>
            <a:off x="6096000" y="1652531"/>
            <a:ext cx="5683250" cy="4716458"/>
          </a:xfrm>
          <a:solidFill>
            <a:schemeClr val="tx2">
              <a:lumMod val="20000"/>
              <a:lumOff val="80000"/>
            </a:schemeClr>
          </a:solidFill>
          <a:ln>
            <a:solidFill>
              <a:schemeClr val="tx1"/>
            </a:solidFill>
          </a:ln>
        </p:spPr>
        <p:txBody>
          <a:bodyPr>
            <a:normAutofit fontScale="92500"/>
          </a:bodyPr>
          <a:lstStyle/>
          <a:p>
            <a:pPr marL="0" indent="0">
              <a:lnSpc>
                <a:spcPct val="150000"/>
              </a:lnSpc>
              <a:spcAft>
                <a:spcPts val="800"/>
              </a:spcAft>
              <a:buNone/>
            </a:pPr>
            <a:r>
              <a:rPr lang="sv-SE" sz="1500" b="1" dirty="0">
                <a:effectLst/>
                <a:latin typeface="Calibri" panose="020F0502020204030204" pitchFamily="34" charset="0"/>
                <a:ea typeface="Times New Roman" panose="02020603050405020304" pitchFamily="18" charset="0"/>
                <a:cs typeface="Calibri" panose="020F0502020204030204" pitchFamily="34" charset="0"/>
              </a:rPr>
              <a:t>  5. Har du en plan på hur du ska gå till väga?</a:t>
            </a:r>
            <a:endParaRPr lang="sv-SE" sz="15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6000"/>
              </a:lnSpc>
              <a:spcAft>
                <a:spcPts val="800"/>
              </a:spcAft>
              <a:buNone/>
            </a:pPr>
            <a:r>
              <a:rPr lang="sv-SE" sz="15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sv-SE" sz="15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Ja eller Vet ej (Varningssignal)</a:t>
            </a:r>
            <a:r>
              <a:rPr lang="sv-SE" sz="1500" b="1" dirty="0">
                <a:effectLst/>
                <a:latin typeface="Calibri" panose="020F0502020204030204" pitchFamily="34" charset="0"/>
                <a:ea typeface="Times New Roman" panose="02020603050405020304" pitchFamily="18" charset="0"/>
                <a:cs typeface="Calibri" panose="020F0502020204030204" pitchFamily="34" charset="0"/>
              </a:rPr>
              <a:t>	Nej</a:t>
            </a:r>
            <a:endParaRPr lang="sv-SE" sz="15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r>
              <a:rPr lang="sv-SE" sz="200" b="1" dirty="0">
                <a:effectLst/>
                <a:latin typeface="Calibri" panose="020F0502020204030204" pitchFamily="34" charset="0"/>
                <a:ea typeface="Times New Roman" panose="02020603050405020304" pitchFamily="18" charset="0"/>
                <a:cs typeface="Calibri" panose="020F0502020204030204" pitchFamily="34" charset="0"/>
              </a:rPr>
              <a:t> </a:t>
            </a:r>
            <a:endParaRPr lang="sv-SE" sz="15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r>
              <a:rPr lang="sv-SE" sz="1500" b="1" dirty="0">
                <a:effectLst/>
                <a:latin typeface="Calibri" panose="020F0502020204030204" pitchFamily="34" charset="0"/>
                <a:ea typeface="Times New Roman" panose="02020603050405020304" pitchFamily="18" charset="0"/>
                <a:cs typeface="Calibri" panose="020F0502020204030204" pitchFamily="34" charset="0"/>
              </a:rPr>
              <a:t>  6. Har du tidigare gjort något självmordsförsök?</a:t>
            </a:r>
            <a:endParaRPr lang="sv-SE" sz="15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r>
              <a:rPr lang="sv-SE" sz="15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Ja eller Vet ej (Varningssignal)	</a:t>
            </a:r>
            <a:r>
              <a:rPr lang="sv-SE" sz="1500" b="1" dirty="0">
                <a:effectLst/>
                <a:latin typeface="Calibri" panose="020F0502020204030204" pitchFamily="34" charset="0"/>
                <a:ea typeface="Times New Roman" panose="02020603050405020304" pitchFamily="18" charset="0"/>
                <a:cs typeface="Calibri" panose="020F0502020204030204" pitchFamily="34" charset="0"/>
              </a:rPr>
              <a:t>Nej </a:t>
            </a:r>
            <a:endParaRPr lang="sv-SE" sz="15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endParaRPr lang="sv-SE" sz="2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r>
              <a:rPr lang="sv-SE" sz="1500" b="1" dirty="0">
                <a:effectLst/>
                <a:latin typeface="Calibri" panose="020F0502020204030204" pitchFamily="34" charset="0"/>
                <a:ea typeface="Times New Roman" panose="02020603050405020304" pitchFamily="18" charset="0"/>
                <a:cs typeface="Calibri" panose="020F0502020204030204" pitchFamily="34" charset="0"/>
              </a:rPr>
              <a:t>  7. Har du gjort aktiva förberedelser för att ta ditt liv?</a:t>
            </a:r>
            <a:endParaRPr lang="sv-SE" sz="15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50000"/>
              </a:lnSpc>
              <a:spcAft>
                <a:spcPts val="800"/>
              </a:spcAft>
              <a:buNone/>
            </a:pPr>
            <a:r>
              <a:rPr lang="sv-SE" sz="15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Ja eller Vet ej (Stark varningssignal)</a:t>
            </a:r>
            <a:r>
              <a:rPr lang="sv-SE" sz="1500" b="1" dirty="0">
                <a:effectLst/>
                <a:latin typeface="Calibri" panose="020F0502020204030204" pitchFamily="34" charset="0"/>
                <a:ea typeface="Times New Roman" panose="02020603050405020304" pitchFamily="18" charset="0"/>
                <a:cs typeface="Calibri" panose="020F0502020204030204" pitchFamily="34" charset="0"/>
              </a:rPr>
              <a:t>	Nej</a:t>
            </a:r>
          </a:p>
          <a:p>
            <a:pPr marL="0" indent="0">
              <a:lnSpc>
                <a:spcPct val="150000"/>
              </a:lnSpc>
              <a:spcAft>
                <a:spcPts val="800"/>
              </a:spcAft>
              <a:buNone/>
            </a:pPr>
            <a:endParaRPr lang="sv-SE" sz="15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sv-SE" sz="17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Om personen svarar ja eller vet ej på en av dessa frågor 3-7:</a:t>
            </a:r>
            <a:r>
              <a:rPr lang="sv-SE" sz="17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sv-SE" sz="1700" b="1" dirty="0">
                <a:effectLst/>
                <a:latin typeface="Calibri" panose="020F0502020204030204" pitchFamily="34" charset="0"/>
                <a:ea typeface="Times New Roman" panose="02020603050405020304" pitchFamily="18" charset="0"/>
                <a:cs typeface="Calibri" panose="020F0502020204030204" pitchFamily="34" charset="0"/>
              </a:rPr>
              <a:t>Följ enhetens rutiner för vad som gäller och lämna information till berörda parter så som läkarkontakt/vårdgivare</a:t>
            </a:r>
            <a:r>
              <a:rPr lang="sv-SE" sz="1700" b="1" dirty="0">
                <a:latin typeface="Calibri" panose="020F0502020204030204" pitchFamily="34" charset="0"/>
                <a:ea typeface="Times New Roman" panose="02020603050405020304" pitchFamily="18" charset="0"/>
                <a:cs typeface="Times New Roman" panose="02020603050405020304" pitchFamily="18" charset="0"/>
              </a:rPr>
              <a:t> e</a:t>
            </a:r>
            <a:r>
              <a:rPr lang="sv-SE" sz="1700" b="1" dirty="0">
                <a:effectLst/>
                <a:latin typeface="Calibri" panose="020F0502020204030204" pitchFamily="34" charset="0"/>
                <a:ea typeface="Times New Roman" panose="02020603050405020304" pitchFamily="18" charset="0"/>
                <a:cs typeface="Calibri" panose="020F0502020204030204" pitchFamily="34" charset="0"/>
              </a:rPr>
              <a:t>ller socialtjänst</a:t>
            </a:r>
            <a:endParaRPr lang="sv-SE" sz="1700" dirty="0"/>
          </a:p>
        </p:txBody>
      </p:sp>
    </p:spTree>
    <p:extLst>
      <p:ext uri="{BB962C8B-B14F-4D97-AF65-F5344CB8AC3E}">
        <p14:creationId xmlns:p14="http://schemas.microsoft.com/office/powerpoint/2010/main" val="203882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B7FB7E-F29E-40A0-A632-CA39BD074466}"/>
              </a:ext>
            </a:extLst>
          </p:cNvPr>
          <p:cNvSpPr>
            <a:spLocks noGrp="1"/>
          </p:cNvSpPr>
          <p:nvPr>
            <p:ph type="title"/>
          </p:nvPr>
        </p:nvSpPr>
        <p:spPr>
          <a:xfrm>
            <a:off x="407988" y="160579"/>
            <a:ext cx="9170279" cy="788921"/>
          </a:xfrm>
        </p:spPr>
        <p:txBody>
          <a:bodyPr/>
          <a:lstStyle/>
          <a:p>
            <a:r>
              <a:rPr lang="sv-SE" dirty="0"/>
              <a:t>Suicidprevention Flödesschema vid oro</a:t>
            </a:r>
          </a:p>
        </p:txBody>
      </p:sp>
      <p:sp>
        <p:nvSpPr>
          <p:cNvPr id="5" name="Rektangel: rundade hörn 4">
            <a:extLst>
              <a:ext uri="{FF2B5EF4-FFF2-40B4-BE49-F238E27FC236}">
                <a16:creationId xmlns:a16="http://schemas.microsoft.com/office/drawing/2014/main" id="{4831702C-4DE1-4B44-8C8A-E4847BB84545}"/>
              </a:ext>
            </a:extLst>
          </p:cNvPr>
          <p:cNvSpPr/>
          <p:nvPr/>
        </p:nvSpPr>
        <p:spPr>
          <a:xfrm flipH="1">
            <a:off x="1051661" y="807965"/>
            <a:ext cx="9632636" cy="1189359"/>
          </a:xfrm>
          <a:prstGeom prst="round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ctr"/>
          <a:lstStyle/>
          <a:p>
            <a:r>
              <a:rPr lang="sv-SE" b="1" dirty="0">
                <a:solidFill>
                  <a:schemeClr val="tx1"/>
                </a:solidFill>
              </a:rPr>
              <a:t>Låg risk: </a:t>
            </a:r>
            <a:r>
              <a:rPr lang="sv-SE" dirty="0">
                <a:solidFill>
                  <a:schemeClr val="tx1"/>
                </a:solidFill>
              </a:rPr>
              <a:t>fråga 1-2 på screeningen. Be om samtycke</a:t>
            </a:r>
          </a:p>
          <a:p>
            <a:r>
              <a:rPr lang="sv-SE" b="1" dirty="0">
                <a:solidFill>
                  <a:schemeClr val="tx1"/>
                </a:solidFill>
              </a:rPr>
              <a:t>Hög risk: </a:t>
            </a:r>
            <a:r>
              <a:rPr lang="sv-SE" dirty="0">
                <a:solidFill>
                  <a:schemeClr val="tx1"/>
                </a:solidFill>
              </a:rPr>
              <a:t>svar ja eller vet ej på fråga 3 – 7 på screeningen. Informera om de kontakter du tar och varför om du inte kan få samtycke</a:t>
            </a:r>
          </a:p>
        </p:txBody>
      </p:sp>
      <p:sp>
        <p:nvSpPr>
          <p:cNvPr id="6" name="Rektangel: rundade hörn 5">
            <a:extLst>
              <a:ext uri="{FF2B5EF4-FFF2-40B4-BE49-F238E27FC236}">
                <a16:creationId xmlns:a16="http://schemas.microsoft.com/office/drawing/2014/main" id="{BFC8971B-8386-4EE6-A157-F0F13B1FA9B7}"/>
              </a:ext>
            </a:extLst>
          </p:cNvPr>
          <p:cNvSpPr/>
          <p:nvPr/>
        </p:nvSpPr>
        <p:spPr>
          <a:xfrm>
            <a:off x="1051661" y="2165051"/>
            <a:ext cx="2599981" cy="665278"/>
          </a:xfrm>
          <a:prstGeom prst="roundRect">
            <a:avLst/>
          </a:prstGeom>
          <a:solidFill>
            <a:srgbClr val="DAF6EB"/>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sv-SE" sz="2400" dirty="0">
                <a:solidFill>
                  <a:sysClr val="windowText" lastClr="000000"/>
                </a:solidFill>
              </a:rPr>
              <a:t>Låg risk</a:t>
            </a:r>
          </a:p>
        </p:txBody>
      </p:sp>
      <p:sp>
        <p:nvSpPr>
          <p:cNvPr id="7" name="Rektangel: rundade hörn 6">
            <a:extLst>
              <a:ext uri="{FF2B5EF4-FFF2-40B4-BE49-F238E27FC236}">
                <a16:creationId xmlns:a16="http://schemas.microsoft.com/office/drawing/2014/main" id="{86926149-3507-4668-B59E-ECC498A79975}"/>
              </a:ext>
            </a:extLst>
          </p:cNvPr>
          <p:cNvSpPr/>
          <p:nvPr/>
        </p:nvSpPr>
        <p:spPr>
          <a:xfrm flipH="1">
            <a:off x="5706737" y="2161751"/>
            <a:ext cx="4112962" cy="668578"/>
          </a:xfrm>
          <a:prstGeom prst="roundRect">
            <a:avLst/>
          </a:prstGeom>
          <a:solidFill>
            <a:schemeClr val="accent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sv-SE" sz="2400">
                <a:solidFill>
                  <a:sysClr val="windowText" lastClr="000000"/>
                </a:solidFill>
              </a:rPr>
              <a:t>Hög </a:t>
            </a:r>
            <a:r>
              <a:rPr lang="sv-SE" sz="2400" dirty="0">
                <a:solidFill>
                  <a:sysClr val="windowText" lastClr="000000"/>
                </a:solidFill>
              </a:rPr>
              <a:t>risk</a:t>
            </a:r>
          </a:p>
        </p:txBody>
      </p:sp>
      <p:sp>
        <p:nvSpPr>
          <p:cNvPr id="13" name="Rektangel: rundade hörn 12">
            <a:extLst>
              <a:ext uri="{FF2B5EF4-FFF2-40B4-BE49-F238E27FC236}">
                <a16:creationId xmlns:a16="http://schemas.microsoft.com/office/drawing/2014/main" id="{44E9A467-C304-441B-B22E-094708A08A7B}"/>
              </a:ext>
            </a:extLst>
          </p:cNvPr>
          <p:cNvSpPr/>
          <p:nvPr/>
        </p:nvSpPr>
        <p:spPr>
          <a:xfrm>
            <a:off x="4911686" y="3040657"/>
            <a:ext cx="2855206" cy="840037"/>
          </a:xfrm>
          <a:prstGeom prst="roundRect">
            <a:avLst/>
          </a:prstGeom>
          <a:solidFill>
            <a:schemeClr val="accent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sv-SE" dirty="0">
                <a:solidFill>
                  <a:schemeClr val="tx1"/>
                </a:solidFill>
              </a:rPr>
              <a:t>Dagtid: Patientansvarig mottagning</a:t>
            </a:r>
          </a:p>
        </p:txBody>
      </p:sp>
      <p:sp>
        <p:nvSpPr>
          <p:cNvPr id="14" name="Platshållare för innehåll 13">
            <a:extLst>
              <a:ext uri="{FF2B5EF4-FFF2-40B4-BE49-F238E27FC236}">
                <a16:creationId xmlns:a16="http://schemas.microsoft.com/office/drawing/2014/main" id="{E8A4908A-63BD-4120-A508-4390B8EFA020}"/>
              </a:ext>
            </a:extLst>
          </p:cNvPr>
          <p:cNvSpPr>
            <a:spLocks noGrp="1"/>
          </p:cNvSpPr>
          <p:nvPr>
            <p:ph idx="11"/>
          </p:nvPr>
        </p:nvSpPr>
        <p:spPr>
          <a:xfrm>
            <a:off x="4911686" y="4033179"/>
            <a:ext cx="2855206" cy="1189360"/>
          </a:xfrm>
          <a:prstGeom prst="roundRect">
            <a:avLst/>
          </a:prstGeom>
          <a:solidFill>
            <a:schemeClr val="accent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ctr">
            <a:noAutofit/>
          </a:bodyPr>
          <a:lstStyle/>
          <a:p>
            <a:pPr marL="0" indent="0">
              <a:lnSpc>
                <a:spcPct val="100000"/>
              </a:lnSpc>
              <a:spcBef>
                <a:spcPts val="0"/>
              </a:spcBef>
              <a:spcAft>
                <a:spcPts val="0"/>
              </a:spcAft>
              <a:buNone/>
            </a:pPr>
            <a:r>
              <a:rPr lang="sv-SE" sz="1600" dirty="0">
                <a:solidFill>
                  <a:schemeClr val="tx1"/>
                </a:solidFill>
              </a:rPr>
              <a:t>Dagtid utan mottagning: </a:t>
            </a:r>
          </a:p>
          <a:p>
            <a:pPr marL="0" indent="0">
              <a:lnSpc>
                <a:spcPct val="100000"/>
              </a:lnSpc>
              <a:spcBef>
                <a:spcPts val="0"/>
              </a:spcBef>
              <a:spcAft>
                <a:spcPts val="0"/>
              </a:spcAft>
              <a:buNone/>
            </a:pPr>
            <a:r>
              <a:rPr lang="sv-SE" sz="1600" b="1" dirty="0">
                <a:solidFill>
                  <a:schemeClr val="tx1"/>
                </a:solidFill>
              </a:rPr>
              <a:t>Mobila fältteamet</a:t>
            </a:r>
          </a:p>
          <a:p>
            <a:pPr marL="0" indent="0">
              <a:lnSpc>
                <a:spcPct val="100000"/>
              </a:lnSpc>
              <a:spcBef>
                <a:spcPts val="0"/>
              </a:spcBef>
              <a:spcAft>
                <a:spcPts val="0"/>
              </a:spcAft>
              <a:buNone/>
            </a:pPr>
            <a:r>
              <a:rPr lang="sv-SE" sz="1600" dirty="0">
                <a:solidFill>
                  <a:schemeClr val="tx1"/>
                </a:solidFill>
              </a:rPr>
              <a:t>0702-79 18 78 </a:t>
            </a:r>
          </a:p>
          <a:p>
            <a:pPr marL="0" indent="0">
              <a:lnSpc>
                <a:spcPct val="100000"/>
              </a:lnSpc>
              <a:spcBef>
                <a:spcPts val="0"/>
              </a:spcBef>
              <a:spcAft>
                <a:spcPts val="0"/>
              </a:spcAft>
              <a:buNone/>
            </a:pPr>
            <a:r>
              <a:rPr lang="sv-SE" sz="1600" dirty="0">
                <a:solidFill>
                  <a:schemeClr val="tx1"/>
                </a:solidFill>
              </a:rPr>
              <a:t>0707-80 05 48</a:t>
            </a:r>
          </a:p>
        </p:txBody>
      </p:sp>
      <p:sp>
        <p:nvSpPr>
          <p:cNvPr id="15" name="Rektangel: rundade hörn 14">
            <a:extLst>
              <a:ext uri="{FF2B5EF4-FFF2-40B4-BE49-F238E27FC236}">
                <a16:creationId xmlns:a16="http://schemas.microsoft.com/office/drawing/2014/main" id="{5E821874-7AD1-4757-B840-5AF7A8D01221}"/>
              </a:ext>
            </a:extLst>
          </p:cNvPr>
          <p:cNvSpPr/>
          <p:nvPr/>
        </p:nvSpPr>
        <p:spPr>
          <a:xfrm>
            <a:off x="4911685" y="5484108"/>
            <a:ext cx="2855207" cy="1106151"/>
          </a:xfrm>
          <a:prstGeom prst="roundRect">
            <a:avLst/>
          </a:prstGeom>
          <a:solidFill>
            <a:schemeClr val="accent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ctr"/>
          <a:lstStyle/>
          <a:p>
            <a:pPr marL="0" indent="0">
              <a:buNone/>
            </a:pPr>
            <a:r>
              <a:rPr lang="sv-SE" sz="1600" dirty="0">
                <a:solidFill>
                  <a:schemeClr val="tx1"/>
                </a:solidFill>
              </a:rPr>
              <a:t>Jourtid:</a:t>
            </a:r>
          </a:p>
          <a:p>
            <a:pPr marL="0" indent="0">
              <a:buNone/>
            </a:pPr>
            <a:r>
              <a:rPr lang="sv-SE" sz="1600" b="1" dirty="0">
                <a:solidFill>
                  <a:schemeClr val="tx1"/>
                </a:solidFill>
              </a:rPr>
              <a:t>Beredskapsjouren</a:t>
            </a:r>
          </a:p>
          <a:p>
            <a:pPr marL="0" indent="0">
              <a:buNone/>
            </a:pPr>
            <a:r>
              <a:rPr lang="sv-SE" sz="1600" dirty="0">
                <a:solidFill>
                  <a:schemeClr val="tx1"/>
                </a:solidFill>
              </a:rPr>
              <a:t>0768-80 86 80 </a:t>
            </a:r>
          </a:p>
          <a:p>
            <a:pPr marL="0" indent="0">
              <a:buNone/>
            </a:pPr>
            <a:r>
              <a:rPr lang="sv-SE" sz="1600" dirty="0">
                <a:solidFill>
                  <a:schemeClr val="tx1"/>
                </a:solidFill>
              </a:rPr>
              <a:t>0735-32 30 00</a:t>
            </a:r>
          </a:p>
        </p:txBody>
      </p:sp>
      <p:sp>
        <p:nvSpPr>
          <p:cNvPr id="16" name="Rektangel: rundade hörn 15">
            <a:extLst>
              <a:ext uri="{FF2B5EF4-FFF2-40B4-BE49-F238E27FC236}">
                <a16:creationId xmlns:a16="http://schemas.microsoft.com/office/drawing/2014/main" id="{7C8F77A8-3459-47DA-AE72-4E036F154FCD}"/>
              </a:ext>
            </a:extLst>
          </p:cNvPr>
          <p:cNvSpPr/>
          <p:nvPr/>
        </p:nvSpPr>
        <p:spPr>
          <a:xfrm>
            <a:off x="8955101" y="3037356"/>
            <a:ext cx="1729196" cy="1462668"/>
          </a:xfrm>
          <a:prstGeom prst="roundRect">
            <a:avLst/>
          </a:prstGeom>
          <a:solidFill>
            <a:schemeClr val="accent2">
              <a:lumMod val="40000"/>
              <a:lumOff val="6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sv-SE" sz="3200" dirty="0">
                <a:solidFill>
                  <a:schemeClr val="tx1"/>
                </a:solidFill>
              </a:rPr>
              <a:t>112</a:t>
            </a:r>
          </a:p>
        </p:txBody>
      </p:sp>
      <p:sp>
        <p:nvSpPr>
          <p:cNvPr id="17" name="Rektangel: rundade hörn 16">
            <a:extLst>
              <a:ext uri="{FF2B5EF4-FFF2-40B4-BE49-F238E27FC236}">
                <a16:creationId xmlns:a16="http://schemas.microsoft.com/office/drawing/2014/main" id="{907167F0-734E-40F6-A17D-42408D18D8C7}"/>
              </a:ext>
            </a:extLst>
          </p:cNvPr>
          <p:cNvSpPr/>
          <p:nvPr/>
        </p:nvSpPr>
        <p:spPr>
          <a:xfrm>
            <a:off x="8955101" y="4707051"/>
            <a:ext cx="1729197" cy="1883208"/>
          </a:xfrm>
          <a:prstGeom prst="roundRect">
            <a:avLst/>
          </a:prstGeom>
          <a:solidFill>
            <a:schemeClr val="accent2">
              <a:lumMod val="40000"/>
              <a:lumOff val="6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sv-SE" dirty="0">
                <a:solidFill>
                  <a:schemeClr val="tx1"/>
                </a:solidFill>
              </a:rPr>
              <a:t>Stötta personen att ta sig till Psykiatri-</a:t>
            </a:r>
          </a:p>
          <a:p>
            <a:pPr algn="ctr"/>
            <a:r>
              <a:rPr lang="sv-SE" dirty="0">
                <a:solidFill>
                  <a:schemeClr val="tx1"/>
                </a:solidFill>
              </a:rPr>
              <a:t>akuten</a:t>
            </a:r>
            <a:endParaRPr lang="sv-SE" dirty="0">
              <a:solidFill>
                <a:srgbClr val="FF0000"/>
              </a:solidFill>
            </a:endParaRPr>
          </a:p>
        </p:txBody>
      </p:sp>
      <p:sp>
        <p:nvSpPr>
          <p:cNvPr id="18" name="Rektangel: rundade hörn 17">
            <a:extLst>
              <a:ext uri="{FF2B5EF4-FFF2-40B4-BE49-F238E27FC236}">
                <a16:creationId xmlns:a16="http://schemas.microsoft.com/office/drawing/2014/main" id="{72B05A4E-9ECB-4601-9F78-C3C841EC463C}"/>
              </a:ext>
            </a:extLst>
          </p:cNvPr>
          <p:cNvSpPr/>
          <p:nvPr/>
        </p:nvSpPr>
        <p:spPr>
          <a:xfrm>
            <a:off x="1276082" y="3043956"/>
            <a:ext cx="2138697" cy="1417875"/>
          </a:xfrm>
          <a:prstGeom prst="roundRect">
            <a:avLst/>
          </a:prstGeom>
          <a:solidFill>
            <a:srgbClr val="D4F6E8"/>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sv-SE" dirty="0">
                <a:solidFill>
                  <a:schemeClr val="tx1"/>
                </a:solidFill>
              </a:rPr>
              <a:t>Informera patientansvarig vårdkontakt</a:t>
            </a:r>
          </a:p>
        </p:txBody>
      </p:sp>
      <p:sp>
        <p:nvSpPr>
          <p:cNvPr id="19" name="Rektangel: rundade hörn 18">
            <a:extLst>
              <a:ext uri="{FF2B5EF4-FFF2-40B4-BE49-F238E27FC236}">
                <a16:creationId xmlns:a16="http://schemas.microsoft.com/office/drawing/2014/main" id="{64F8C673-31A0-46F3-BCF2-3394EF202365}"/>
              </a:ext>
            </a:extLst>
          </p:cNvPr>
          <p:cNvSpPr/>
          <p:nvPr/>
        </p:nvSpPr>
        <p:spPr>
          <a:xfrm>
            <a:off x="1276082" y="4672158"/>
            <a:ext cx="2138697" cy="1277957"/>
          </a:xfrm>
          <a:prstGeom prst="roundRect">
            <a:avLst/>
          </a:prstGeom>
          <a:solidFill>
            <a:srgbClr val="D4F6E8"/>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sv-SE" dirty="0">
                <a:solidFill>
                  <a:schemeClr val="tx1"/>
                </a:solidFill>
              </a:rPr>
              <a:t>Informera övriga vårdkontakter och nätverk</a:t>
            </a:r>
          </a:p>
        </p:txBody>
      </p:sp>
      <p:sp>
        <p:nvSpPr>
          <p:cNvPr id="4" name="Rektangel: rundade hörn 3">
            <a:extLst>
              <a:ext uri="{FF2B5EF4-FFF2-40B4-BE49-F238E27FC236}">
                <a16:creationId xmlns:a16="http://schemas.microsoft.com/office/drawing/2014/main" id="{77D1F0A7-1D41-4A64-A3C2-4D5BAF1A84CB}"/>
              </a:ext>
            </a:extLst>
          </p:cNvPr>
          <p:cNvSpPr/>
          <p:nvPr/>
        </p:nvSpPr>
        <p:spPr>
          <a:xfrm>
            <a:off x="7860761" y="3784437"/>
            <a:ext cx="1024118" cy="1613828"/>
          </a:xfrm>
          <a:prstGeom prst="roundRect">
            <a:avLst/>
          </a:prstGeom>
          <a:solidFill>
            <a:schemeClr val="accent2">
              <a:lumMod val="40000"/>
              <a:lumOff val="6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sv-SE" dirty="0">
                <a:solidFill>
                  <a:schemeClr val="tx1"/>
                </a:solidFill>
              </a:rPr>
              <a:t>Ingen kontakt</a:t>
            </a:r>
          </a:p>
        </p:txBody>
      </p:sp>
      <p:cxnSp>
        <p:nvCxnSpPr>
          <p:cNvPr id="9" name="Rak pilkoppling 8">
            <a:extLst>
              <a:ext uri="{FF2B5EF4-FFF2-40B4-BE49-F238E27FC236}">
                <a16:creationId xmlns:a16="http://schemas.microsoft.com/office/drawing/2014/main" id="{394F5599-9C20-4D25-9663-6F087604364D}"/>
              </a:ext>
            </a:extLst>
          </p:cNvPr>
          <p:cNvCxnSpPr>
            <a:cxnSpLocks/>
          </p:cNvCxnSpPr>
          <p:nvPr/>
        </p:nvCxnSpPr>
        <p:spPr>
          <a:xfrm>
            <a:off x="7392318" y="3635436"/>
            <a:ext cx="534318" cy="245258"/>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1" name="Rak pilkoppling 10">
            <a:extLst>
              <a:ext uri="{FF2B5EF4-FFF2-40B4-BE49-F238E27FC236}">
                <a16:creationId xmlns:a16="http://schemas.microsoft.com/office/drawing/2014/main" id="{2593CEA4-C9BC-47BA-9A3B-409FF7D59EB2}"/>
              </a:ext>
            </a:extLst>
          </p:cNvPr>
          <p:cNvCxnSpPr>
            <a:cxnSpLocks/>
          </p:cNvCxnSpPr>
          <p:nvPr/>
        </p:nvCxnSpPr>
        <p:spPr>
          <a:xfrm>
            <a:off x="7392318" y="4500024"/>
            <a:ext cx="53431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0" name="Rak pilkoppling 19">
            <a:extLst>
              <a:ext uri="{FF2B5EF4-FFF2-40B4-BE49-F238E27FC236}">
                <a16:creationId xmlns:a16="http://schemas.microsoft.com/office/drawing/2014/main" id="{43233864-26C1-4D0A-B16B-2E2FEED60F11}"/>
              </a:ext>
            </a:extLst>
          </p:cNvPr>
          <p:cNvCxnSpPr>
            <a:cxnSpLocks/>
          </p:cNvCxnSpPr>
          <p:nvPr/>
        </p:nvCxnSpPr>
        <p:spPr>
          <a:xfrm flipV="1">
            <a:off x="7392318" y="5289170"/>
            <a:ext cx="562441" cy="552699"/>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34" name="Pil: höger 33">
            <a:extLst>
              <a:ext uri="{FF2B5EF4-FFF2-40B4-BE49-F238E27FC236}">
                <a16:creationId xmlns:a16="http://schemas.microsoft.com/office/drawing/2014/main" id="{0553175C-2E92-41FF-ACC1-BBD6C8172002}"/>
              </a:ext>
            </a:extLst>
          </p:cNvPr>
          <p:cNvSpPr/>
          <p:nvPr/>
        </p:nvSpPr>
        <p:spPr>
          <a:xfrm>
            <a:off x="8108415" y="4924540"/>
            <a:ext cx="639428" cy="364630"/>
          </a:xfrm>
          <a:prstGeom prst="rightArrow">
            <a:avLst/>
          </a:prstGeom>
          <a:solidFill>
            <a:schemeClr val="tx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35" name="Pil: höger 34">
            <a:extLst>
              <a:ext uri="{FF2B5EF4-FFF2-40B4-BE49-F238E27FC236}">
                <a16:creationId xmlns:a16="http://schemas.microsoft.com/office/drawing/2014/main" id="{37BE62AD-280F-40F8-8750-82157E44E1B2}"/>
              </a:ext>
            </a:extLst>
          </p:cNvPr>
          <p:cNvSpPr/>
          <p:nvPr/>
        </p:nvSpPr>
        <p:spPr>
          <a:xfrm>
            <a:off x="8108415" y="3953907"/>
            <a:ext cx="639428" cy="364630"/>
          </a:xfrm>
          <a:prstGeom prst="rightArrow">
            <a:avLst/>
          </a:prstGeom>
          <a:solidFill>
            <a:schemeClr val="tx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352482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59B8C2-48CE-4B35-B8A6-0CE5DCE411F8}"/>
              </a:ext>
            </a:extLst>
          </p:cNvPr>
          <p:cNvSpPr>
            <a:spLocks noGrp="1"/>
          </p:cNvSpPr>
          <p:nvPr>
            <p:ph type="title"/>
          </p:nvPr>
        </p:nvSpPr>
        <p:spPr/>
        <p:txBody>
          <a:bodyPr/>
          <a:lstStyle/>
          <a:p>
            <a:r>
              <a:rPr lang="sv-SE" dirty="0"/>
              <a:t>Pedagogiskt material - Separata dokument</a:t>
            </a:r>
          </a:p>
        </p:txBody>
      </p:sp>
      <p:sp>
        <p:nvSpPr>
          <p:cNvPr id="3" name="Platshållare för innehåll 2">
            <a:extLst>
              <a:ext uri="{FF2B5EF4-FFF2-40B4-BE49-F238E27FC236}">
                <a16:creationId xmlns:a16="http://schemas.microsoft.com/office/drawing/2014/main" id="{A21AEA13-A586-474A-8509-C04C9F94C64A}"/>
              </a:ext>
            </a:extLst>
          </p:cNvPr>
          <p:cNvSpPr>
            <a:spLocks noGrp="1"/>
          </p:cNvSpPr>
          <p:nvPr>
            <p:ph idx="11"/>
          </p:nvPr>
        </p:nvSpPr>
        <p:spPr/>
        <p:txBody>
          <a:bodyPr>
            <a:normAutofit lnSpcReduction="10000"/>
          </a:bodyPr>
          <a:lstStyle/>
          <a:p>
            <a:r>
              <a:rPr lang="sv-SE" dirty="0"/>
              <a:t>Ett självständigt liv (ESL): Kapitlet om sårbarhet och belastning och mina tidiga varningstecken </a:t>
            </a:r>
            <a:r>
              <a:rPr lang="sv-SE" dirty="0">
                <a:hlinkClick r:id="rId2"/>
              </a:rPr>
              <a:t>ESL Material | Funktionsstöd - Steg-for-steg-v23-manual-arbetsbok.pdf - Alla dokument (sharepoint.com)</a:t>
            </a:r>
            <a:endParaRPr lang="sv-SE" dirty="0"/>
          </a:p>
          <a:p>
            <a:r>
              <a:rPr lang="sv-SE" dirty="0"/>
              <a:t>Suicidpreventiv screening </a:t>
            </a:r>
          </a:p>
          <a:p>
            <a:r>
              <a:rPr lang="sv-SE" dirty="0"/>
              <a:t>Suicidpreventiv screening med </a:t>
            </a:r>
            <a:r>
              <a:rPr lang="sv-SE" dirty="0" err="1"/>
              <a:t>bildstöd</a:t>
            </a:r>
            <a:endParaRPr lang="sv-SE" dirty="0"/>
          </a:p>
          <a:p>
            <a:r>
              <a:rPr lang="sv-SE" dirty="0">
                <a:effectLst/>
                <a:ea typeface="MS Mincho" panose="02020609040205080304" pitchFamily="49" charset="-128"/>
              </a:rPr>
              <a:t>Säkerhetsplanering för personer med risk för suicidalt beteende</a:t>
            </a:r>
            <a:endParaRPr lang="sv-SE" dirty="0"/>
          </a:p>
          <a:p>
            <a:r>
              <a:rPr lang="sv-SE" dirty="0"/>
              <a:t>Handlingsplan vid tidiga tecken</a:t>
            </a:r>
          </a:p>
          <a:p>
            <a:endParaRPr lang="sv-SE" dirty="0"/>
          </a:p>
          <a:p>
            <a:endParaRPr lang="sv-SE" dirty="0"/>
          </a:p>
          <a:p>
            <a:pPr marL="0" indent="0">
              <a:buNone/>
            </a:pPr>
            <a:r>
              <a:rPr lang="sv-SE" dirty="0"/>
              <a:t>Välj det material som passar den enskilde och verksamheten</a:t>
            </a:r>
          </a:p>
          <a:p>
            <a:endParaRPr lang="sv-SE" dirty="0"/>
          </a:p>
          <a:p>
            <a:endParaRPr lang="sv-SE" dirty="0"/>
          </a:p>
        </p:txBody>
      </p:sp>
    </p:spTree>
    <p:extLst>
      <p:ext uri="{BB962C8B-B14F-4D97-AF65-F5344CB8AC3E}">
        <p14:creationId xmlns:p14="http://schemas.microsoft.com/office/powerpoint/2010/main" val="573072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B5CD05-B479-4187-A2D4-4AE8CC12D57C}"/>
              </a:ext>
            </a:extLst>
          </p:cNvPr>
          <p:cNvSpPr>
            <a:spLocks noGrp="1"/>
          </p:cNvSpPr>
          <p:nvPr>
            <p:ph type="title"/>
          </p:nvPr>
        </p:nvSpPr>
        <p:spPr/>
        <p:txBody>
          <a:bodyPr>
            <a:normAutofit fontScale="90000"/>
          </a:bodyPr>
          <a:lstStyle/>
          <a:p>
            <a:r>
              <a:rPr lang="sv-SE" dirty="0"/>
              <a:t>Om </a:t>
            </a:r>
            <a:r>
              <a:rPr lang="sv-SE"/>
              <a:t>den enskilde </a:t>
            </a:r>
            <a:r>
              <a:rPr lang="sv-SE" dirty="0"/>
              <a:t>vill prata med medmänniska</a:t>
            </a:r>
          </a:p>
        </p:txBody>
      </p:sp>
      <p:sp>
        <p:nvSpPr>
          <p:cNvPr id="4" name="Rektangel 3">
            <a:extLst>
              <a:ext uri="{FF2B5EF4-FFF2-40B4-BE49-F238E27FC236}">
                <a16:creationId xmlns:a16="http://schemas.microsoft.com/office/drawing/2014/main" id="{3595C4E7-A657-4C14-9E71-D74D7F8D9164}"/>
              </a:ext>
            </a:extLst>
          </p:cNvPr>
          <p:cNvSpPr/>
          <p:nvPr/>
        </p:nvSpPr>
        <p:spPr>
          <a:xfrm>
            <a:off x="407987" y="1024570"/>
            <a:ext cx="3732520" cy="5428618"/>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l"/>
            <a:r>
              <a:rPr lang="sv-SE" sz="1400" b="1" i="0" cap="all" dirty="0">
                <a:solidFill>
                  <a:srgbClr val="000000"/>
                </a:solidFill>
                <a:effectLst/>
                <a:latin typeface="+mj-lt"/>
              </a:rPr>
              <a:t>1177 – SJUKVÅRDSRÅDGIVNING</a:t>
            </a:r>
          </a:p>
          <a:p>
            <a:pPr marL="0" indent="0" algn="l">
              <a:buNone/>
            </a:pPr>
            <a:r>
              <a:rPr lang="sv-SE" sz="1400" b="1" i="0" dirty="0">
                <a:solidFill>
                  <a:srgbClr val="4A4A4A"/>
                </a:solidFill>
                <a:effectLst/>
              </a:rPr>
              <a:t>Tel: 1177 </a:t>
            </a:r>
          </a:p>
          <a:p>
            <a:pPr marL="0" indent="0" algn="l">
              <a:buNone/>
            </a:pPr>
            <a:r>
              <a:rPr lang="sv-SE" sz="1400" b="1" i="0" u="none" strike="noStrike" dirty="0">
                <a:solidFill>
                  <a:srgbClr val="D54B53"/>
                </a:solidFill>
                <a:effectLst/>
                <a:latin typeface="Open Sans" panose="020B0606030504020204" pitchFamily="34" charset="0"/>
                <a:hlinkClick r:id="rId3"/>
              </a:rPr>
              <a:t>www.1177.se</a:t>
            </a:r>
            <a:endParaRPr lang="sv-SE" sz="1400" b="1" i="0" dirty="0">
              <a:solidFill>
                <a:srgbClr val="4A4A4A"/>
              </a:solidFill>
              <a:effectLst/>
              <a:latin typeface="Open Sans" panose="020B0606030504020204" pitchFamily="34" charset="0"/>
            </a:endParaRPr>
          </a:p>
          <a:p>
            <a:pPr algn="l"/>
            <a:endParaRPr lang="sv-SE" sz="1400" b="1" i="0" cap="all" dirty="0">
              <a:solidFill>
                <a:srgbClr val="000000"/>
              </a:solidFill>
              <a:effectLst/>
              <a:latin typeface="Oswald" panose="020B0604020202020204" pitchFamily="2" charset="0"/>
            </a:endParaRPr>
          </a:p>
          <a:p>
            <a:pPr algn="l"/>
            <a:endParaRPr lang="sv-SE" sz="1400" b="1" i="0" cap="all" dirty="0">
              <a:solidFill>
                <a:srgbClr val="000000"/>
              </a:solidFill>
              <a:effectLst/>
              <a:latin typeface="Oswald" panose="020B0604020202020204" pitchFamily="2" charset="0"/>
            </a:endParaRPr>
          </a:p>
          <a:p>
            <a:pPr algn="l"/>
            <a:r>
              <a:rPr lang="sv-SE" sz="1400" b="1" i="0" cap="all" dirty="0">
                <a:solidFill>
                  <a:srgbClr val="000000"/>
                </a:solidFill>
                <a:effectLst/>
                <a:latin typeface="+mj-lt"/>
              </a:rPr>
              <a:t>BRIS, BARNENS TELEFON</a:t>
            </a:r>
          </a:p>
          <a:p>
            <a:pPr marL="0" indent="0" algn="l">
              <a:buNone/>
            </a:pPr>
            <a:r>
              <a:rPr lang="sv-SE" sz="1400" b="1" i="0" dirty="0">
                <a:solidFill>
                  <a:srgbClr val="4A4A4A"/>
                </a:solidFill>
                <a:effectLst/>
              </a:rPr>
              <a:t>Tel: 116 111</a:t>
            </a:r>
            <a:br>
              <a:rPr lang="sv-SE" sz="1400" b="1" i="0" dirty="0">
                <a:solidFill>
                  <a:srgbClr val="4A4A4A"/>
                </a:solidFill>
                <a:effectLst/>
              </a:rPr>
            </a:br>
            <a:r>
              <a:rPr lang="sv-SE" sz="1400" b="1" i="0" dirty="0">
                <a:solidFill>
                  <a:srgbClr val="4A4A4A"/>
                </a:solidFill>
                <a:effectLst/>
              </a:rPr>
              <a:t>Alla dagar 14-21, onsdagar 17-21</a:t>
            </a:r>
          </a:p>
          <a:p>
            <a:pPr marL="0" indent="0" algn="l">
              <a:buNone/>
            </a:pPr>
            <a:r>
              <a:rPr lang="sv-SE" sz="1400" b="1" i="0" u="none" strike="noStrike" dirty="0">
                <a:solidFill>
                  <a:srgbClr val="D54B53"/>
                </a:solidFill>
                <a:effectLst/>
                <a:latin typeface="Open Sans" panose="020B0606030504020204" pitchFamily="34" charset="0"/>
                <a:hlinkClick r:id="rId4"/>
              </a:rPr>
              <a:t>www.bris.se</a:t>
            </a:r>
            <a:endParaRPr lang="sv-SE" sz="1400" b="1" i="0" u="none" strike="noStrike" dirty="0">
              <a:solidFill>
                <a:srgbClr val="D54B53"/>
              </a:solidFill>
              <a:effectLst/>
              <a:latin typeface="Open Sans" panose="020B0606030504020204" pitchFamily="34" charset="0"/>
            </a:endParaRPr>
          </a:p>
          <a:p>
            <a:pPr marL="0" indent="0" algn="l">
              <a:buNone/>
            </a:pPr>
            <a:endParaRPr lang="sv-SE" sz="1400" b="1" i="0" dirty="0">
              <a:solidFill>
                <a:srgbClr val="4A4A4A"/>
              </a:solidFill>
              <a:effectLst/>
              <a:latin typeface="Open Sans" panose="020B0606030504020204" pitchFamily="34" charset="0"/>
            </a:endParaRPr>
          </a:p>
          <a:p>
            <a:pPr marL="0" indent="0" algn="l">
              <a:buNone/>
            </a:pPr>
            <a:endParaRPr lang="sv-SE" sz="1400" b="1" i="0" dirty="0">
              <a:solidFill>
                <a:srgbClr val="4A4A4A"/>
              </a:solidFill>
              <a:effectLst/>
              <a:latin typeface="Open Sans" panose="020B0606030504020204" pitchFamily="34" charset="0"/>
            </a:endParaRPr>
          </a:p>
          <a:p>
            <a:pPr algn="l"/>
            <a:r>
              <a:rPr lang="sv-SE" sz="1400" b="1" i="0" cap="all" dirty="0">
                <a:solidFill>
                  <a:srgbClr val="000000"/>
                </a:solidFill>
                <a:effectLst/>
                <a:latin typeface="+mj-lt"/>
              </a:rPr>
              <a:t>BRIS, VUXNAS TELEFON – OM BARN</a:t>
            </a:r>
          </a:p>
          <a:p>
            <a:pPr marL="0" indent="0" algn="l">
              <a:buNone/>
            </a:pPr>
            <a:r>
              <a:rPr lang="sv-SE" sz="1400" b="1" i="0" dirty="0">
                <a:solidFill>
                  <a:srgbClr val="4A4A4A"/>
                </a:solidFill>
                <a:effectLst/>
              </a:rPr>
              <a:t>Tel: 077-150 50 50</a:t>
            </a:r>
            <a:br>
              <a:rPr lang="sv-SE" sz="1400" b="1" i="0" dirty="0">
                <a:solidFill>
                  <a:srgbClr val="4A4A4A"/>
                </a:solidFill>
                <a:effectLst/>
              </a:rPr>
            </a:br>
            <a:r>
              <a:rPr lang="sv-SE" sz="1400" b="1" i="0" dirty="0">
                <a:solidFill>
                  <a:srgbClr val="4A4A4A"/>
                </a:solidFill>
                <a:effectLst/>
              </a:rPr>
              <a:t>Vardagar 09-12</a:t>
            </a:r>
          </a:p>
          <a:p>
            <a:r>
              <a:rPr lang="sv-SE" sz="1400" b="1" i="0" u="none" strike="noStrike" dirty="0">
                <a:solidFill>
                  <a:srgbClr val="D54B53"/>
                </a:solidFill>
                <a:effectLst/>
                <a:latin typeface="Open Sans" panose="020B0606030504020204" pitchFamily="34" charset="0"/>
                <a:hlinkClick r:id="rId4"/>
              </a:rPr>
              <a:t>www.bris.se</a:t>
            </a:r>
            <a:r>
              <a:rPr lang="sv-SE" sz="1400" b="1" i="0" u="none" strike="noStrike" dirty="0">
                <a:solidFill>
                  <a:srgbClr val="D54B53"/>
                </a:solidFill>
                <a:effectLst/>
                <a:latin typeface="Open Sans" panose="020B0606030504020204" pitchFamily="34" charset="0"/>
              </a:rPr>
              <a:t> </a:t>
            </a:r>
          </a:p>
          <a:p>
            <a:endParaRPr lang="sv-SE" sz="1400" b="1" i="0" u="none" strike="noStrike" dirty="0">
              <a:solidFill>
                <a:srgbClr val="D54B53"/>
              </a:solidFill>
              <a:effectLst/>
              <a:latin typeface="Open Sans" panose="020B0606030504020204" pitchFamily="34" charset="0"/>
              <a:hlinkClick r:id="rId5"/>
            </a:endParaRPr>
          </a:p>
          <a:p>
            <a:endParaRPr lang="sv-SE" sz="1400" b="1" i="0" u="none" strike="noStrike" dirty="0">
              <a:solidFill>
                <a:srgbClr val="D54B53"/>
              </a:solidFill>
              <a:effectLst/>
              <a:latin typeface="Open Sans" panose="020B0606030504020204" pitchFamily="34" charset="0"/>
              <a:hlinkClick r:id="rId5"/>
            </a:endParaRPr>
          </a:p>
          <a:p>
            <a:r>
              <a:rPr lang="sv-SE" sz="1400" b="1" i="0" cap="all" dirty="0">
                <a:solidFill>
                  <a:srgbClr val="000000"/>
                </a:solidFill>
                <a:effectLst/>
                <a:latin typeface="+mj-lt"/>
              </a:rPr>
              <a:t>JOURHAVANDE KOMPIS</a:t>
            </a:r>
          </a:p>
          <a:p>
            <a:r>
              <a:rPr lang="sv-SE" sz="1400" b="1" i="0" u="none" strike="noStrike" dirty="0">
                <a:solidFill>
                  <a:srgbClr val="D54B53"/>
                </a:solidFill>
                <a:effectLst/>
                <a:latin typeface="Open Sans" panose="020B0606030504020204" pitchFamily="34" charset="0"/>
                <a:hlinkClick r:id="rId5"/>
              </a:rPr>
              <a:t>Jourhavandekompis.se</a:t>
            </a:r>
            <a:endParaRPr lang="sv-SE" sz="1400" b="1" i="0" dirty="0">
              <a:solidFill>
                <a:srgbClr val="4A4A4A"/>
              </a:solidFill>
              <a:effectLst/>
              <a:latin typeface="Open Sans" panose="020B0606030504020204" pitchFamily="34" charset="0"/>
            </a:endParaRPr>
          </a:p>
          <a:p>
            <a:r>
              <a:rPr lang="sv-SE" sz="1400" b="1" i="0" dirty="0">
                <a:solidFill>
                  <a:srgbClr val="4A4A4A"/>
                </a:solidFill>
                <a:effectLst/>
                <a:latin typeface="Open Sans" panose="020B0606030504020204" pitchFamily="34" charset="0"/>
              </a:rPr>
              <a:t>Chattjour vardagar 18-22, helger 14–18</a:t>
            </a:r>
          </a:p>
        </p:txBody>
      </p:sp>
      <p:sp>
        <p:nvSpPr>
          <p:cNvPr id="5" name="Platshållare för innehåll 4">
            <a:extLst>
              <a:ext uri="{FF2B5EF4-FFF2-40B4-BE49-F238E27FC236}">
                <a16:creationId xmlns:a16="http://schemas.microsoft.com/office/drawing/2014/main" id="{61ECCB44-9704-4A0E-BAF9-37670AA0FE3B}"/>
              </a:ext>
            </a:extLst>
          </p:cNvPr>
          <p:cNvSpPr>
            <a:spLocks noGrp="1"/>
          </p:cNvSpPr>
          <p:nvPr>
            <p:ph idx="11"/>
          </p:nvPr>
        </p:nvSpPr>
        <p:spPr>
          <a:xfrm>
            <a:off x="4229740" y="1024568"/>
            <a:ext cx="3732520" cy="5428618"/>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ctr">
            <a:normAutofit/>
          </a:bodyPr>
          <a:lstStyle/>
          <a:p>
            <a:pPr marL="0" indent="0" algn="l">
              <a:buNone/>
            </a:pPr>
            <a:r>
              <a:rPr lang="sv-SE" sz="2000" b="1" i="0" cap="all" dirty="0">
                <a:solidFill>
                  <a:srgbClr val="000000"/>
                </a:solidFill>
                <a:effectLst/>
                <a:latin typeface="Oswald" panose="00000500000000000000" pitchFamily="2" charset="0"/>
              </a:rPr>
              <a:t> </a:t>
            </a:r>
          </a:p>
          <a:p>
            <a:pPr marL="0" indent="0" algn="l">
              <a:buNone/>
            </a:pPr>
            <a:r>
              <a:rPr lang="sv-SE" sz="1400" b="1" i="0" cap="all" dirty="0">
                <a:solidFill>
                  <a:srgbClr val="000000"/>
                </a:solidFill>
                <a:effectLst/>
                <a:latin typeface="+mj-lt"/>
              </a:rPr>
              <a:t>JOURHAVANDE MEDMÄNNISKA</a:t>
            </a:r>
          </a:p>
          <a:p>
            <a:pPr marL="0" indent="0" algn="l">
              <a:spcBef>
                <a:spcPts val="0"/>
              </a:spcBef>
              <a:spcAft>
                <a:spcPts val="0"/>
              </a:spcAft>
              <a:buNone/>
            </a:pPr>
            <a:r>
              <a:rPr lang="sv-SE" sz="1400" b="1" i="0" dirty="0">
                <a:solidFill>
                  <a:srgbClr val="4A4A4A"/>
                </a:solidFill>
                <a:effectLst/>
              </a:rPr>
              <a:t>Tel: 08-702 16 80</a:t>
            </a:r>
            <a:br>
              <a:rPr lang="sv-SE" sz="1400" b="1" i="0" dirty="0">
                <a:solidFill>
                  <a:srgbClr val="4A4A4A"/>
                </a:solidFill>
                <a:effectLst/>
              </a:rPr>
            </a:br>
            <a:r>
              <a:rPr lang="sv-SE" sz="1400" b="1" i="0" dirty="0">
                <a:solidFill>
                  <a:srgbClr val="4A4A4A"/>
                </a:solidFill>
                <a:effectLst/>
              </a:rPr>
              <a:t>Öppet alla dagar 21 – 06</a:t>
            </a:r>
          </a:p>
          <a:p>
            <a:pPr marL="0" indent="0" algn="l">
              <a:spcBef>
                <a:spcPts val="0"/>
              </a:spcBef>
              <a:spcAft>
                <a:spcPts val="0"/>
              </a:spcAft>
              <a:buNone/>
            </a:pPr>
            <a:r>
              <a:rPr lang="sv-SE" sz="1400" b="1" i="0" u="none" strike="noStrike" dirty="0">
                <a:solidFill>
                  <a:srgbClr val="D54B53"/>
                </a:solidFill>
                <a:effectLst/>
                <a:hlinkClick r:id="rId6"/>
              </a:rPr>
              <a:t>www.jourhavande-medmanniska.se</a:t>
            </a:r>
            <a:endParaRPr lang="sv-SE" sz="1400" b="1" i="0" u="none" strike="noStrike" dirty="0">
              <a:solidFill>
                <a:srgbClr val="D54B53"/>
              </a:solidFill>
              <a:effectLst/>
            </a:endParaRPr>
          </a:p>
          <a:p>
            <a:pPr marL="0" indent="0" algn="l">
              <a:buNone/>
            </a:pPr>
            <a:endParaRPr lang="sv-SE" sz="1400" b="1" i="0" cap="all" dirty="0">
              <a:solidFill>
                <a:srgbClr val="000000"/>
              </a:solidFill>
              <a:effectLst/>
              <a:latin typeface="+mj-lt"/>
            </a:endParaRPr>
          </a:p>
          <a:p>
            <a:pPr marL="0" indent="0" algn="l">
              <a:buNone/>
            </a:pPr>
            <a:r>
              <a:rPr lang="sv-SE" sz="1400" b="1" i="0" cap="all" dirty="0">
                <a:solidFill>
                  <a:srgbClr val="000000"/>
                </a:solidFill>
                <a:effectLst/>
                <a:latin typeface="+mj-lt"/>
              </a:rPr>
              <a:t>JOURHAVANDE PRÄST</a:t>
            </a:r>
          </a:p>
          <a:p>
            <a:pPr marL="0" indent="0" algn="l">
              <a:spcBef>
                <a:spcPts val="0"/>
              </a:spcBef>
              <a:spcAft>
                <a:spcPts val="0"/>
              </a:spcAft>
              <a:buNone/>
            </a:pPr>
            <a:r>
              <a:rPr lang="sv-SE" sz="1400" b="1" i="0" dirty="0">
                <a:solidFill>
                  <a:srgbClr val="4A4A4A"/>
                </a:solidFill>
                <a:effectLst/>
              </a:rPr>
              <a:t>Telefonstöd </a:t>
            </a:r>
            <a:r>
              <a:rPr lang="sv-SE" sz="1400" b="1" i="1" dirty="0">
                <a:solidFill>
                  <a:srgbClr val="716868"/>
                </a:solidFill>
                <a:effectLst/>
              </a:rPr>
              <a:t>via 112</a:t>
            </a:r>
            <a:br>
              <a:rPr lang="sv-SE" sz="1400" b="1" i="0" dirty="0">
                <a:solidFill>
                  <a:srgbClr val="4A4A4A"/>
                </a:solidFill>
                <a:effectLst/>
              </a:rPr>
            </a:br>
            <a:r>
              <a:rPr lang="sv-SE" sz="1400" b="1" i="0" dirty="0">
                <a:solidFill>
                  <a:srgbClr val="4A4A4A"/>
                </a:solidFill>
                <a:effectLst/>
              </a:rPr>
              <a:t>Öppet alla dagar 21 – 06</a:t>
            </a:r>
          </a:p>
          <a:p>
            <a:pPr marL="0" indent="0" algn="l">
              <a:spcBef>
                <a:spcPts val="0"/>
              </a:spcBef>
              <a:spcAft>
                <a:spcPts val="0"/>
              </a:spcAft>
              <a:buNone/>
            </a:pPr>
            <a:r>
              <a:rPr lang="sv-SE" sz="1400" b="1" i="0" dirty="0">
                <a:solidFill>
                  <a:srgbClr val="4A4A4A"/>
                </a:solidFill>
                <a:effectLst/>
              </a:rPr>
              <a:t>Chatt måndag-torsdag 20 – 24</a:t>
            </a:r>
          </a:p>
          <a:p>
            <a:pPr marL="0" indent="0" algn="l">
              <a:spcBef>
                <a:spcPts val="0"/>
              </a:spcBef>
              <a:spcAft>
                <a:spcPts val="0"/>
              </a:spcAft>
              <a:buNone/>
            </a:pPr>
            <a:r>
              <a:rPr lang="sv-SE" sz="1400" b="1" i="0" u="none" strike="noStrike" dirty="0">
                <a:solidFill>
                  <a:srgbClr val="D54B53"/>
                </a:solidFill>
                <a:effectLst/>
                <a:hlinkClick r:id="rId7"/>
              </a:rPr>
              <a:t>svenskakyrkan.se/</a:t>
            </a:r>
            <a:r>
              <a:rPr lang="sv-SE" sz="1400" b="1" i="0" u="none" strike="noStrike" dirty="0" err="1">
                <a:solidFill>
                  <a:srgbClr val="D54B53"/>
                </a:solidFill>
                <a:effectLst/>
                <a:hlinkClick r:id="rId7"/>
              </a:rPr>
              <a:t>jourhavandeprast</a:t>
            </a:r>
            <a:endParaRPr lang="sv-SE" sz="1400" b="1" i="0" u="none" strike="noStrike" dirty="0">
              <a:solidFill>
                <a:srgbClr val="D54B53"/>
              </a:solidFill>
              <a:effectLst/>
            </a:endParaRPr>
          </a:p>
          <a:p>
            <a:pPr marL="0" indent="0" algn="l">
              <a:buNone/>
            </a:pPr>
            <a:endParaRPr lang="sv-SE" sz="2000" b="1" i="0" cap="all" dirty="0">
              <a:solidFill>
                <a:srgbClr val="000000"/>
              </a:solidFill>
              <a:effectLst/>
              <a:latin typeface="Oswald" panose="00000500000000000000" pitchFamily="2" charset="0"/>
            </a:endParaRPr>
          </a:p>
          <a:p>
            <a:pPr marL="0" indent="0" algn="l">
              <a:buNone/>
            </a:pPr>
            <a:r>
              <a:rPr lang="sv-SE" sz="1400" b="1" i="0" cap="all" dirty="0">
                <a:solidFill>
                  <a:srgbClr val="000000"/>
                </a:solidFill>
                <a:effectLst/>
                <a:latin typeface="+mj-lt"/>
              </a:rPr>
              <a:t>KYRKANS SOS</a:t>
            </a:r>
          </a:p>
          <a:p>
            <a:pPr marL="0" indent="0" algn="l">
              <a:lnSpc>
                <a:spcPct val="120000"/>
              </a:lnSpc>
              <a:spcBef>
                <a:spcPts val="0"/>
              </a:spcBef>
              <a:spcAft>
                <a:spcPts val="0"/>
              </a:spcAft>
              <a:buNone/>
            </a:pPr>
            <a:r>
              <a:rPr lang="sv-SE" sz="1400" b="1" i="0" dirty="0">
                <a:solidFill>
                  <a:srgbClr val="4A4A4A"/>
                </a:solidFill>
                <a:effectLst/>
              </a:rPr>
              <a:t>Jourtelefonen: 031-800 650</a:t>
            </a:r>
          </a:p>
          <a:p>
            <a:pPr marL="0" indent="0" algn="l">
              <a:lnSpc>
                <a:spcPct val="120000"/>
              </a:lnSpc>
              <a:spcBef>
                <a:spcPts val="0"/>
              </a:spcBef>
              <a:spcAft>
                <a:spcPts val="0"/>
              </a:spcAft>
              <a:buNone/>
            </a:pPr>
            <a:r>
              <a:rPr lang="sv-SE" sz="1400" b="1" i="0" dirty="0">
                <a:solidFill>
                  <a:srgbClr val="4A4A4A"/>
                </a:solidFill>
                <a:effectLst/>
              </a:rPr>
              <a:t>Vardagar 13 – 21, helger 16 – 21</a:t>
            </a:r>
          </a:p>
          <a:p>
            <a:pPr marL="0" indent="0" algn="l">
              <a:lnSpc>
                <a:spcPct val="120000"/>
              </a:lnSpc>
              <a:spcBef>
                <a:spcPts val="0"/>
              </a:spcBef>
              <a:spcAft>
                <a:spcPts val="0"/>
              </a:spcAft>
              <a:buNone/>
            </a:pPr>
            <a:r>
              <a:rPr lang="sv-SE" sz="1400" b="1" i="0" dirty="0">
                <a:solidFill>
                  <a:srgbClr val="4A4A4A"/>
                </a:solidFill>
                <a:effectLst/>
              </a:rPr>
              <a:t>SOS-brevlådan (anonym webtjänst), svar inom 72 tim. Nås via </a:t>
            </a:r>
          </a:p>
          <a:p>
            <a:pPr marL="0" indent="0" algn="l">
              <a:lnSpc>
                <a:spcPct val="120000"/>
              </a:lnSpc>
              <a:spcBef>
                <a:spcPts val="0"/>
              </a:spcBef>
              <a:spcAft>
                <a:spcPts val="0"/>
              </a:spcAft>
              <a:buNone/>
            </a:pPr>
            <a:r>
              <a:rPr lang="sv-SE" sz="1400" b="1" i="0" u="none" strike="noStrike" dirty="0">
                <a:solidFill>
                  <a:srgbClr val="D54B53"/>
                </a:solidFill>
                <a:effectLst/>
                <a:hlinkClick r:id="rId8"/>
              </a:rPr>
              <a:t>www.svenskakyrkan.se/kyrkans-sos</a:t>
            </a:r>
            <a:endParaRPr lang="sv-SE" sz="1400" b="1" i="0" dirty="0">
              <a:solidFill>
                <a:srgbClr val="4A4A4A"/>
              </a:solidFill>
              <a:effectLst/>
            </a:endParaRPr>
          </a:p>
          <a:p>
            <a:endParaRPr lang="sv-SE" dirty="0"/>
          </a:p>
        </p:txBody>
      </p:sp>
      <p:sp>
        <p:nvSpPr>
          <p:cNvPr id="6" name="Rektangel 5">
            <a:extLst>
              <a:ext uri="{FF2B5EF4-FFF2-40B4-BE49-F238E27FC236}">
                <a16:creationId xmlns:a16="http://schemas.microsoft.com/office/drawing/2014/main" id="{101E7247-B740-4C97-83CA-EDF7D77EF882}"/>
              </a:ext>
            </a:extLst>
          </p:cNvPr>
          <p:cNvSpPr/>
          <p:nvPr/>
        </p:nvSpPr>
        <p:spPr>
          <a:xfrm>
            <a:off x="8051493" y="1024568"/>
            <a:ext cx="3732520" cy="5428618"/>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l"/>
            <a:r>
              <a:rPr lang="sv-SE" sz="1400" b="1" i="0" cap="all" dirty="0">
                <a:solidFill>
                  <a:srgbClr val="000000"/>
                </a:solidFill>
                <a:effectLst/>
                <a:latin typeface="+mj-lt"/>
              </a:rPr>
              <a:t>JOURHAVANDE KOMPIS</a:t>
            </a:r>
          </a:p>
          <a:p>
            <a:pPr algn="l"/>
            <a:r>
              <a:rPr lang="sv-SE" sz="1400" b="1" i="0" cap="all" dirty="0">
                <a:solidFill>
                  <a:srgbClr val="000000"/>
                </a:solidFill>
                <a:effectLst/>
                <a:latin typeface="+mj-lt"/>
              </a:rPr>
              <a:t>MIND, SJÄLVMORDSLINJEN</a:t>
            </a:r>
          </a:p>
          <a:p>
            <a:pPr algn="l"/>
            <a:r>
              <a:rPr lang="sv-SE" sz="1400" b="1" i="0" dirty="0">
                <a:solidFill>
                  <a:srgbClr val="4A4A4A"/>
                </a:solidFill>
                <a:effectLst/>
              </a:rPr>
              <a:t>Tel: 90101</a:t>
            </a:r>
            <a:br>
              <a:rPr lang="sv-SE" sz="1400" b="1" i="0" dirty="0">
                <a:solidFill>
                  <a:srgbClr val="4A4A4A"/>
                </a:solidFill>
                <a:effectLst/>
              </a:rPr>
            </a:br>
            <a:r>
              <a:rPr lang="sv-SE" sz="1400" b="1" i="0" dirty="0">
                <a:solidFill>
                  <a:srgbClr val="4A4A4A"/>
                </a:solidFill>
                <a:effectLst/>
              </a:rPr>
              <a:t>Öppet dygnet runt alla dagar</a:t>
            </a:r>
          </a:p>
          <a:p>
            <a:pPr algn="l"/>
            <a:r>
              <a:rPr lang="sv-SE" sz="1400" b="1" i="0" u="none" strike="noStrike" dirty="0">
                <a:solidFill>
                  <a:srgbClr val="D54B53"/>
                </a:solidFill>
                <a:effectLst/>
                <a:hlinkClick r:id="rId9"/>
              </a:rPr>
              <a:t>www.mind.se</a:t>
            </a:r>
            <a:endParaRPr lang="sv-SE" sz="1400" b="1" i="0" dirty="0">
              <a:solidFill>
                <a:srgbClr val="4A4A4A"/>
              </a:solidFill>
              <a:effectLst/>
            </a:endParaRPr>
          </a:p>
          <a:p>
            <a:pPr algn="l"/>
            <a:r>
              <a:rPr lang="sv-SE" sz="1400" b="1" dirty="0">
                <a:solidFill>
                  <a:srgbClr val="4A4A4A"/>
                </a:solidFill>
              </a:rPr>
              <a:t>C</a:t>
            </a:r>
            <a:r>
              <a:rPr lang="sv-SE" sz="1400" b="1" i="0" dirty="0">
                <a:solidFill>
                  <a:srgbClr val="4A4A4A"/>
                </a:solidFill>
                <a:effectLst/>
              </a:rPr>
              <a:t>hatt: </a:t>
            </a:r>
            <a:r>
              <a:rPr lang="sv-SE" sz="1400" b="1" i="0" u="none" strike="noStrike" dirty="0">
                <a:solidFill>
                  <a:srgbClr val="D54B53"/>
                </a:solidFill>
                <a:effectLst/>
                <a:hlinkClick r:id="rId10"/>
              </a:rPr>
              <a:t>https://chat.mind.se/</a:t>
            </a:r>
            <a:endParaRPr lang="sv-SE" sz="1400" b="1" i="0" u="none" strike="noStrike" dirty="0">
              <a:solidFill>
                <a:srgbClr val="D54B53"/>
              </a:solidFill>
              <a:effectLst/>
            </a:endParaRPr>
          </a:p>
          <a:p>
            <a:pPr algn="l"/>
            <a:endParaRPr lang="sv-SE" sz="1400" b="1" i="0" dirty="0">
              <a:solidFill>
                <a:srgbClr val="4A4A4A"/>
              </a:solidFill>
              <a:effectLst/>
              <a:latin typeface="Open Sans" panose="020B0606030504020204" pitchFamily="34" charset="0"/>
            </a:endParaRPr>
          </a:p>
          <a:p>
            <a:pPr algn="l"/>
            <a:r>
              <a:rPr lang="sv-SE" sz="1400" b="1" i="0" cap="all" dirty="0">
                <a:solidFill>
                  <a:srgbClr val="000000"/>
                </a:solidFill>
                <a:effectLst/>
                <a:latin typeface="+mj-lt"/>
              </a:rPr>
              <a:t>MIND, FÖRÄLDRATELEFONEN</a:t>
            </a:r>
          </a:p>
          <a:p>
            <a:pPr algn="l"/>
            <a:r>
              <a:rPr lang="sv-SE" sz="1400" b="1" i="0" dirty="0">
                <a:solidFill>
                  <a:srgbClr val="4A4A4A"/>
                </a:solidFill>
                <a:effectLst/>
              </a:rPr>
              <a:t>Tel: 020-85 20 00</a:t>
            </a:r>
            <a:br>
              <a:rPr lang="sv-SE" sz="1400" b="1" i="0" dirty="0">
                <a:solidFill>
                  <a:srgbClr val="4A4A4A"/>
                </a:solidFill>
                <a:effectLst/>
              </a:rPr>
            </a:br>
            <a:r>
              <a:rPr lang="sv-SE" sz="1400" b="1" i="0" dirty="0">
                <a:solidFill>
                  <a:srgbClr val="4A4A4A"/>
                </a:solidFill>
                <a:effectLst/>
              </a:rPr>
              <a:t>Vardagar 10 – 15</a:t>
            </a:r>
          </a:p>
          <a:p>
            <a:pPr algn="l"/>
            <a:r>
              <a:rPr lang="sv-SE" sz="1400" b="1" i="0" u="none" strike="noStrike" dirty="0">
                <a:solidFill>
                  <a:srgbClr val="D54B53"/>
                </a:solidFill>
                <a:effectLst/>
                <a:hlinkClick r:id="rId11"/>
              </a:rPr>
              <a:t>www.mind.se</a:t>
            </a:r>
            <a:endParaRPr lang="sv-SE" sz="1400" b="1" i="0" u="none" strike="noStrike" dirty="0">
              <a:solidFill>
                <a:srgbClr val="D54B53"/>
              </a:solidFill>
              <a:effectLst/>
            </a:endParaRPr>
          </a:p>
          <a:p>
            <a:pPr algn="l"/>
            <a:endParaRPr lang="sv-SE" sz="1400" b="1" i="0" dirty="0">
              <a:solidFill>
                <a:srgbClr val="4A4A4A"/>
              </a:solidFill>
              <a:effectLst/>
              <a:latin typeface="Open Sans" panose="020B0606030504020204" pitchFamily="34" charset="0"/>
            </a:endParaRPr>
          </a:p>
          <a:p>
            <a:pPr algn="l"/>
            <a:r>
              <a:rPr lang="sv-SE" sz="1400" b="1" i="0" cap="all" dirty="0">
                <a:solidFill>
                  <a:srgbClr val="000000"/>
                </a:solidFill>
                <a:effectLst/>
                <a:latin typeface="+mj-lt"/>
              </a:rPr>
              <a:t>MIND, ÄLDRETELEFONEN</a:t>
            </a:r>
          </a:p>
          <a:p>
            <a:pPr algn="l"/>
            <a:r>
              <a:rPr lang="sv-SE" sz="1400" b="1" i="0" dirty="0">
                <a:solidFill>
                  <a:srgbClr val="4A4A4A"/>
                </a:solidFill>
                <a:effectLst/>
              </a:rPr>
              <a:t>Tel: 020-22 22 33</a:t>
            </a:r>
            <a:br>
              <a:rPr lang="sv-SE" sz="1400" b="1" i="0" dirty="0">
                <a:solidFill>
                  <a:srgbClr val="4A4A4A"/>
                </a:solidFill>
                <a:effectLst/>
              </a:rPr>
            </a:br>
            <a:r>
              <a:rPr lang="sv-SE" sz="1400" b="1" i="0" dirty="0">
                <a:solidFill>
                  <a:srgbClr val="4A4A4A"/>
                </a:solidFill>
                <a:effectLst/>
              </a:rPr>
              <a:t>Vardagar 8 – 19</a:t>
            </a:r>
          </a:p>
          <a:p>
            <a:pPr algn="l"/>
            <a:r>
              <a:rPr lang="sv-SE" sz="1400" b="1" i="0" dirty="0">
                <a:solidFill>
                  <a:srgbClr val="4A4A4A"/>
                </a:solidFill>
                <a:effectLst/>
              </a:rPr>
              <a:t>Helger 10 – 16</a:t>
            </a:r>
          </a:p>
          <a:p>
            <a:pPr algn="l"/>
            <a:r>
              <a:rPr lang="sv-SE" sz="1400" b="1" i="0" u="none" strike="noStrike" dirty="0">
                <a:solidFill>
                  <a:srgbClr val="D54B53"/>
                </a:solidFill>
                <a:effectLst/>
                <a:hlinkClick r:id="rId11"/>
              </a:rPr>
              <a:t>www.mind.se</a:t>
            </a:r>
            <a:endParaRPr lang="sv-SE" sz="1400" b="1" i="0" u="none" strike="noStrike" dirty="0">
              <a:solidFill>
                <a:srgbClr val="D54B53"/>
              </a:solidFill>
              <a:effectLst/>
            </a:endParaRPr>
          </a:p>
          <a:p>
            <a:pPr algn="l"/>
            <a:endParaRPr lang="sv-SE" sz="1400" b="1" i="0" dirty="0">
              <a:solidFill>
                <a:srgbClr val="4A4A4A"/>
              </a:solidFill>
              <a:effectLst/>
              <a:latin typeface="Open Sans" panose="020B0606030504020204" pitchFamily="34" charset="0"/>
            </a:endParaRPr>
          </a:p>
          <a:p>
            <a:pPr algn="l"/>
            <a:r>
              <a:rPr lang="sv-SE" sz="1400" b="1" i="0" cap="all" dirty="0">
                <a:solidFill>
                  <a:srgbClr val="000000"/>
                </a:solidFill>
                <a:effectLst/>
                <a:latin typeface="+mj-lt"/>
              </a:rPr>
              <a:t>SPES</a:t>
            </a:r>
          </a:p>
          <a:p>
            <a:pPr algn="l"/>
            <a:r>
              <a:rPr lang="sv-SE" sz="1400" b="1" i="0" dirty="0">
                <a:solidFill>
                  <a:srgbClr val="4A4A4A"/>
                </a:solidFill>
                <a:effectLst/>
              </a:rPr>
              <a:t>Jourtelefon för dig som mist någon genom självmord</a:t>
            </a:r>
            <a:br>
              <a:rPr lang="sv-SE" sz="1400" b="1" i="0" dirty="0">
                <a:solidFill>
                  <a:srgbClr val="4A4A4A"/>
                </a:solidFill>
                <a:effectLst/>
              </a:rPr>
            </a:br>
            <a:r>
              <a:rPr lang="sv-SE" sz="1400" b="1" i="0" dirty="0">
                <a:solidFill>
                  <a:srgbClr val="4A4A4A"/>
                </a:solidFill>
                <a:effectLst/>
              </a:rPr>
              <a:t>Tel: 020 – 181800 Alla dagar 19.00 – 22.00</a:t>
            </a:r>
          </a:p>
          <a:p>
            <a:pPr algn="l"/>
            <a:r>
              <a:rPr lang="sv-SE" sz="1400" b="1" i="0" u="none" strike="noStrike" dirty="0">
                <a:solidFill>
                  <a:srgbClr val="D54B53"/>
                </a:solidFill>
                <a:effectLst/>
                <a:hlinkClick r:id="rId12"/>
              </a:rPr>
              <a:t>www.spes.se</a:t>
            </a:r>
            <a:endParaRPr lang="sv-SE" sz="1400" b="1" i="0" dirty="0">
              <a:solidFill>
                <a:srgbClr val="4A4A4A"/>
              </a:solidFill>
              <a:effectLst/>
            </a:endParaRPr>
          </a:p>
        </p:txBody>
      </p:sp>
    </p:spTree>
    <p:extLst>
      <p:ext uri="{BB962C8B-B14F-4D97-AF65-F5344CB8AC3E}">
        <p14:creationId xmlns:p14="http://schemas.microsoft.com/office/powerpoint/2010/main" val="3806597946"/>
      </p:ext>
    </p:extLst>
  </p:cSld>
  <p:clrMapOvr>
    <a:masterClrMapping/>
  </p:clrMapOvr>
</p:sld>
</file>

<file path=ppt/theme/theme1.xml><?xml version="1.0" encoding="utf-8"?>
<a:theme xmlns:a="http://schemas.openxmlformats.org/drawingml/2006/main" name="Göteborgs Stad – Blå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v4.pptx" id="{E3193080-49D2-4DE4-B013-108D15EE1419}" vid="{8EBC49C1-6180-4C9D-9B8D-3C1E50410938}"/>
    </a:ext>
  </a:extLst>
</a:theme>
</file>

<file path=ppt/theme/theme10.xml><?xml version="1.0" encoding="utf-8"?>
<a:theme xmlns:a="http://schemas.openxmlformats.org/drawingml/2006/main" name="Göteborgs Stad – Mörkblå dekor">
  <a:themeElements>
    <a:clrScheme name="Göteborgs Stad färgpalet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Plattform barn och unga_16_9.potx" id="{B89FD61F-FCBC-447A-B67E-80417D471832}" vid="{318F03E4-F140-4231-8CBE-F1AC6650B254}"/>
    </a:ext>
  </a:extLst>
</a:theme>
</file>

<file path=ppt/theme/theme11.xml><?xml version="1.0" encoding="utf-8"?>
<a:theme xmlns:a="http://schemas.openxmlformats.org/drawingml/2006/main" name="Office-tema">
  <a:themeElements>
    <a:clrScheme name="Göteborgs Stad Powerpoin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teborgs Stad – Mörkblå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v4.pptx" id="{E3193080-49D2-4DE4-B013-108D15EE1419}" vid="{BDB837A3-603F-461C-B148-DB61C10D661B}"/>
    </a:ext>
  </a:extLst>
</a:theme>
</file>

<file path=ppt/theme/theme3.xml><?xml version="1.0" encoding="utf-8"?>
<a:theme xmlns:a="http://schemas.openxmlformats.org/drawingml/2006/main" name="Göteborgs Stad – Röd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v4.pptx" id="{E3193080-49D2-4DE4-B013-108D15EE1419}" vid="{D2CAE3F2-BC92-4DFF-AEEE-E356BD821320}"/>
    </a:ext>
  </a:extLst>
</a:theme>
</file>

<file path=ppt/theme/theme4.xml><?xml version="1.0" encoding="utf-8"?>
<a:theme xmlns:a="http://schemas.openxmlformats.org/drawingml/2006/main" name="Göteborgs Stad – Turkos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v4.pptx" id="{E3193080-49D2-4DE4-B013-108D15EE1419}" vid="{200127D2-FD5B-49B3-9C0C-2C7363B47D73}"/>
    </a:ext>
  </a:extLst>
</a:theme>
</file>

<file path=ppt/theme/theme5.xml><?xml version="1.0" encoding="utf-8"?>
<a:theme xmlns:a="http://schemas.openxmlformats.org/drawingml/2006/main" name="Göteborgs Stad – Rosa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v4.pptx" id="{E3193080-49D2-4DE4-B013-108D15EE1419}" vid="{F05FF3CC-9949-4A4D-B478-6F1A5DB8E7A0}"/>
    </a:ext>
  </a:extLst>
</a:theme>
</file>

<file path=ppt/theme/theme6.xml><?xml version="1.0" encoding="utf-8"?>
<a:theme xmlns:a="http://schemas.openxmlformats.org/drawingml/2006/main" name="Göteborgs Stad – Grön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v4.pptx" id="{E3193080-49D2-4DE4-B013-108D15EE1419}" vid="{A6165CE6-4CC1-45ED-BC19-73C2186824F4}"/>
    </a:ext>
  </a:extLst>
</a:theme>
</file>

<file path=ppt/theme/theme7.xml><?xml version="1.0" encoding="utf-8"?>
<a:theme xmlns:a="http://schemas.openxmlformats.org/drawingml/2006/main" name="Göteborgs Stad – Lila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v4.pptx" id="{E3193080-49D2-4DE4-B013-108D15EE1419}" vid="{2F6D3D8E-1679-466C-BB18-4E9C6FC4AB31}"/>
    </a:ext>
  </a:extLst>
</a:theme>
</file>

<file path=ppt/theme/theme8.xml><?xml version="1.0" encoding="utf-8"?>
<a:theme xmlns:a="http://schemas.openxmlformats.org/drawingml/2006/main" name="Göteborgs Stad – Gul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v4.pptx" id="{E3193080-49D2-4DE4-B013-108D15EE1419}" vid="{516B551B-5582-498E-802A-D2457898B643}"/>
    </a:ext>
  </a:extLst>
</a:theme>
</file>

<file path=ppt/theme/theme9.xml><?xml version="1.0" encoding="utf-8"?>
<a:theme xmlns:a="http://schemas.openxmlformats.org/drawingml/2006/main" name="GBG-Stad-Mall_enkel_turkos_SV">
  <a:themeElements>
    <a:clrScheme name="GBG-stad-färgtema">
      <a:dk1>
        <a:srgbClr val="575757"/>
      </a:dk1>
      <a:lt1>
        <a:sysClr val="window" lastClr="FFFFFF"/>
      </a:lt1>
      <a:dk2>
        <a:srgbClr val="575757"/>
      </a:dk2>
      <a:lt2>
        <a:srgbClr val="FFFFFF"/>
      </a:lt2>
      <a:accent1>
        <a:srgbClr val="1475B8"/>
      </a:accent1>
      <a:accent2>
        <a:srgbClr val="F18700"/>
      </a:accent2>
      <a:accent3>
        <a:srgbClr val="9DCBCD"/>
      </a:accent3>
      <a:accent4>
        <a:srgbClr val="727BA0"/>
      </a:accent4>
      <a:accent5>
        <a:srgbClr val="BD0066"/>
      </a:accent5>
      <a:accent6>
        <a:srgbClr val="C1C12A"/>
      </a:accent6>
      <a:hlink>
        <a:srgbClr val="1475B8"/>
      </a:hlink>
      <a:folHlink>
        <a:srgbClr val="9DCBCD"/>
      </a:folHlink>
    </a:clrScheme>
    <a:fontScheme name="GBG-Stad-teckensnit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1600" b="1" dirty="0" err="1" smtClean="0">
            <a:latin typeface="Arial" panose="020B0604020202020204" pitchFamily="34" charset="0"/>
            <a:cs typeface="Arial" panose="020B0604020202020204"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1105</Words>
  <Application>Microsoft Office PowerPoint</Application>
  <PresentationFormat>Bredbild</PresentationFormat>
  <Paragraphs>161</Paragraphs>
  <Slides>10</Slides>
  <Notes>4</Notes>
  <HiddenSlides>0</HiddenSlides>
  <MMClips>0</MMClips>
  <ScaleCrop>false</ScaleCrop>
  <HeadingPairs>
    <vt:vector size="6" baseType="variant">
      <vt:variant>
        <vt:lpstr>Använt teckensnitt</vt:lpstr>
      </vt:variant>
      <vt:variant>
        <vt:i4>6</vt:i4>
      </vt:variant>
      <vt:variant>
        <vt:lpstr>Tema</vt:lpstr>
      </vt:variant>
      <vt:variant>
        <vt:i4>10</vt:i4>
      </vt:variant>
      <vt:variant>
        <vt:lpstr>Bildrubriker</vt:lpstr>
      </vt:variant>
      <vt:variant>
        <vt:i4>10</vt:i4>
      </vt:variant>
    </vt:vector>
  </HeadingPairs>
  <TitlesOfParts>
    <vt:vector size="26" baseType="lpstr">
      <vt:lpstr>Arial</vt:lpstr>
      <vt:lpstr>Arial Black</vt:lpstr>
      <vt:lpstr>Calibri</vt:lpstr>
      <vt:lpstr>Open Sans</vt:lpstr>
      <vt:lpstr>Oswald</vt:lpstr>
      <vt:lpstr>Wingdings</vt:lpstr>
      <vt:lpstr>Göteborgs Stad – Blå dekor</vt:lpstr>
      <vt:lpstr>Göteborgs Stad – Mörkblå dekor</vt:lpstr>
      <vt:lpstr>Göteborgs Stad – Röd dekor</vt:lpstr>
      <vt:lpstr>Göteborgs Stad – Turkos dekor</vt:lpstr>
      <vt:lpstr>Göteborgs Stad – Rosa dekor</vt:lpstr>
      <vt:lpstr>Göteborgs Stad – Grön dekor</vt:lpstr>
      <vt:lpstr>Göteborgs Stad – Lila dekor</vt:lpstr>
      <vt:lpstr>Göteborgs Stad – Gul dekor</vt:lpstr>
      <vt:lpstr>GBG-Stad-Mall_enkel_turkos_SV</vt:lpstr>
      <vt:lpstr>Göteborgs Stad – Mörkblå dekor</vt:lpstr>
      <vt:lpstr>Stödmaterial suicidprevention FFS</vt:lpstr>
      <vt:lpstr>Bakgrund</vt:lpstr>
      <vt:lpstr>Anvisning</vt:lpstr>
      <vt:lpstr>Riskfaktorer</vt:lpstr>
      <vt:lpstr>Länkar till information samt tips på utbildning</vt:lpstr>
      <vt:lpstr>Våga fråga: Suicidpreventiv screening Vid minsta tvekan om patienten är suicidbenägen skall du gå vidare med följande frågeställningar. Viktig princip är att alltid våga fråga.  Hellre fråga och om personen reagerar kraftigt – be om ursäkt.  </vt:lpstr>
      <vt:lpstr>Suicidprevention Flödesschema vid oro</vt:lpstr>
      <vt:lpstr>Pedagogiskt material - Separata dokument</vt:lpstr>
      <vt:lpstr>Om den enskilde vill prata med medmänniska</vt:lpstr>
      <vt:lpstr>Kontakt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16:9</dc:title>
  <dc:creator>Förvaltning</dc:creator>
  <cp:lastModifiedBy>Liselott Bergström</cp:lastModifiedBy>
  <cp:revision>34</cp:revision>
  <dcterms:created xsi:type="dcterms:W3CDTF">2022-01-20T14:09:27Z</dcterms:created>
  <dcterms:modified xsi:type="dcterms:W3CDTF">2023-02-17T13:19:28Z</dcterms:modified>
</cp:coreProperties>
</file>